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76" r:id="rId9"/>
    <p:sldId id="275" r:id="rId10"/>
    <p:sldId id="263" r:id="rId11"/>
    <p:sldId id="277" r:id="rId12"/>
    <p:sldId id="282" r:id="rId13"/>
    <p:sldId id="281" r:id="rId14"/>
    <p:sldId id="285" r:id="rId15"/>
    <p:sldId id="279" r:id="rId16"/>
    <p:sldId id="286" r:id="rId17"/>
    <p:sldId id="273" r:id="rId18"/>
    <p:sldId id="284"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4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10F3C-83E9-4236-AD07-ED63235EDC0D}"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6CEF1C-6D6E-4234-8D84-EB2F2C043DDB}" type="slidenum">
              <a:rPr lang="en-US" smtClean="0"/>
              <a:t>‹#›</a:t>
            </a:fld>
            <a:endParaRPr lang="en-US"/>
          </a:p>
        </p:txBody>
      </p:sp>
    </p:spTree>
    <p:extLst>
      <p:ext uri="{BB962C8B-B14F-4D97-AF65-F5344CB8AC3E}">
        <p14:creationId xmlns:p14="http://schemas.microsoft.com/office/powerpoint/2010/main" val="109215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buChar char="•"/>
            </a:pPr>
            <a:r>
              <a:rPr lang="en-US"/>
              <a:t>Dean’s Office: Includes the dean, associate/assistant deans, administrative coordinators, director of operations and communications &amp; events specialist. </a:t>
            </a:r>
          </a:p>
          <a:p>
            <a:endParaRPr lang="en-US"/>
          </a:p>
        </p:txBody>
      </p:sp>
      <p:sp>
        <p:nvSpPr>
          <p:cNvPr id="4" name="Slide Number Placeholder 3"/>
          <p:cNvSpPr>
            <a:spLocks noGrp="1"/>
          </p:cNvSpPr>
          <p:nvPr>
            <p:ph type="sldNum" sz="quarter" idx="5"/>
          </p:nvPr>
        </p:nvSpPr>
        <p:spPr/>
        <p:txBody>
          <a:bodyPr/>
          <a:lstStyle/>
          <a:p>
            <a:fld id="{436CEF1C-6D6E-4234-8D84-EB2F2C043DDB}" type="slidenum">
              <a:rPr lang="en-US" smtClean="0"/>
              <a:t>2</a:t>
            </a:fld>
            <a:endParaRPr lang="en-US"/>
          </a:p>
        </p:txBody>
      </p:sp>
    </p:spTree>
    <p:extLst>
      <p:ext uri="{BB962C8B-B14F-4D97-AF65-F5344CB8AC3E}">
        <p14:creationId xmlns:p14="http://schemas.microsoft.com/office/powerpoint/2010/main" val="144697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6CEF1C-6D6E-4234-8D84-EB2F2C043DDB}" type="slidenum">
              <a:rPr lang="en-US" smtClean="0"/>
              <a:t>4</a:t>
            </a:fld>
            <a:endParaRPr lang="en-US"/>
          </a:p>
        </p:txBody>
      </p:sp>
    </p:spTree>
    <p:extLst>
      <p:ext uri="{BB962C8B-B14F-4D97-AF65-F5344CB8AC3E}">
        <p14:creationId xmlns:p14="http://schemas.microsoft.com/office/powerpoint/2010/main" val="30394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9F5E-AE26-884E-2495-1259744515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827D43-90CD-AA79-18B3-0370D07E64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74420A-F67B-EAA1-810A-A914C1B84353}"/>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5" name="Footer Placeholder 4">
            <a:extLst>
              <a:ext uri="{FF2B5EF4-FFF2-40B4-BE49-F238E27FC236}">
                <a16:creationId xmlns:a16="http://schemas.microsoft.com/office/drawing/2014/main" id="{81DF57E0-173D-ABA0-714F-D490B554B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439D-BE8A-C872-804C-8CEC07897660}"/>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354284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D92D-F774-8F9C-75BE-C22B19A75C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8A3769-29C0-1BD5-8745-C2A68C1D9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FF4D2A-EF61-E6D0-B4E3-B38579B09B48}"/>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5" name="Footer Placeholder 4">
            <a:extLst>
              <a:ext uri="{FF2B5EF4-FFF2-40B4-BE49-F238E27FC236}">
                <a16:creationId xmlns:a16="http://schemas.microsoft.com/office/drawing/2014/main" id="{936B274F-E542-5103-F5D7-713615185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F5937-CD8E-0333-3500-C8D12DA93590}"/>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205832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5A8B1-3056-17F9-D03E-D18EB185B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128AA3-90B9-8043-05C4-811D25EC8E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A67D9-394A-0EC4-0A08-9600A4FC4547}"/>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5" name="Footer Placeholder 4">
            <a:extLst>
              <a:ext uri="{FF2B5EF4-FFF2-40B4-BE49-F238E27FC236}">
                <a16:creationId xmlns:a16="http://schemas.microsoft.com/office/drawing/2014/main" id="{0D85AD54-D3D8-D02D-98D0-9C456BFA5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920CD-D0ED-6C95-EB49-23C66FC35E78}"/>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517227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8F43-F6C4-7280-AF99-2ABFD25AF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82624C-D26C-B177-27BB-E7284F918F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10248-286C-C334-5061-27E123BC3B10}"/>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5" name="Footer Placeholder 4">
            <a:extLst>
              <a:ext uri="{FF2B5EF4-FFF2-40B4-BE49-F238E27FC236}">
                <a16:creationId xmlns:a16="http://schemas.microsoft.com/office/drawing/2014/main" id="{3EB3FB42-549A-68BC-D6A9-338F25720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36CE-F56A-A2C4-A62F-E46F6B7AE1B9}"/>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173061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FB03-36C0-9464-DE65-5024D470F9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6903B8-B938-4303-D300-BB497868E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3CD99-3258-19F9-EF51-31C359594992}"/>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5" name="Footer Placeholder 4">
            <a:extLst>
              <a:ext uri="{FF2B5EF4-FFF2-40B4-BE49-F238E27FC236}">
                <a16:creationId xmlns:a16="http://schemas.microsoft.com/office/drawing/2014/main" id="{AF225F62-59E9-25A7-BCEF-43F05BA1E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28615-41A6-D8C5-8DBC-EE31FE2DACE6}"/>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146849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96E7-CCA4-80E0-0C1D-4012333FC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28D7E-C822-975C-BBD4-1128E38859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FABF1B-1B15-5F5F-DB40-92638F556B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54C739-DA99-2921-3A41-80DB4EA77D82}"/>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6" name="Footer Placeholder 5">
            <a:extLst>
              <a:ext uri="{FF2B5EF4-FFF2-40B4-BE49-F238E27FC236}">
                <a16:creationId xmlns:a16="http://schemas.microsoft.com/office/drawing/2014/main" id="{F472A6D0-AE92-547C-83A0-FA5FD15CC7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7BAFB-CD63-FABA-61E5-F9879DB5A0FB}"/>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411466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2122-1C09-0E69-C567-198E9F5766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8A228-3A40-F6FD-78CE-5B880A766D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790A8B-213C-25DA-ADDF-ED3242926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44D492-EE80-AC94-0FD8-C9703E39A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E47756-66EC-D3D8-37F3-988B41ED2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61C46-0586-727B-C46A-DD995E3A7222}"/>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8" name="Footer Placeholder 7">
            <a:extLst>
              <a:ext uri="{FF2B5EF4-FFF2-40B4-BE49-F238E27FC236}">
                <a16:creationId xmlns:a16="http://schemas.microsoft.com/office/drawing/2014/main" id="{4AEC34D7-68C1-9199-26ED-05D5479AC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89BF9F-9F13-EF37-EDC6-AEAF513517CE}"/>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2197051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553F-DF9C-92FF-875F-D4B9DE535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E91466-BCEF-FC8D-9147-323AA8EEDFFA}"/>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4" name="Footer Placeholder 3">
            <a:extLst>
              <a:ext uri="{FF2B5EF4-FFF2-40B4-BE49-F238E27FC236}">
                <a16:creationId xmlns:a16="http://schemas.microsoft.com/office/drawing/2014/main" id="{B54C05E6-7650-C1C2-D30E-2C82E68444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F1612C-8C54-EF9E-D289-7CBE19E2C428}"/>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1476006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FCF3B-272C-E198-45E8-88A1B3F942A7}"/>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3" name="Footer Placeholder 2">
            <a:extLst>
              <a:ext uri="{FF2B5EF4-FFF2-40B4-BE49-F238E27FC236}">
                <a16:creationId xmlns:a16="http://schemas.microsoft.com/office/drawing/2014/main" id="{A37CF99E-7505-8F13-BEA4-336589CB84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49D88-7471-3C11-CCD1-DC21654D3B30}"/>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68811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ADD91-5420-67ED-CF2B-B83036AB9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A56AFE-4223-BECD-0747-B512806EC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CAAB76-6766-499D-EABE-FB5F47D8C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4A1FC-15F1-60BB-4AB4-7AC26D165409}"/>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6" name="Footer Placeholder 5">
            <a:extLst>
              <a:ext uri="{FF2B5EF4-FFF2-40B4-BE49-F238E27FC236}">
                <a16:creationId xmlns:a16="http://schemas.microsoft.com/office/drawing/2014/main" id="{4567B1D5-3376-9C20-2849-73EA6506B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885B7-DBE6-9DF4-D597-A63678F73230}"/>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408876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FDDF-C983-155F-BEAA-AA013DA747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D22576-8BFD-7261-9F1C-04E679F5E9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41FF5-CC6B-455D-0D57-A14FE3E92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4E73F-1F27-5557-7972-B9F9EE9274DB}"/>
              </a:ext>
            </a:extLst>
          </p:cNvPr>
          <p:cNvSpPr>
            <a:spLocks noGrp="1"/>
          </p:cNvSpPr>
          <p:nvPr>
            <p:ph type="dt" sz="half" idx="10"/>
          </p:nvPr>
        </p:nvSpPr>
        <p:spPr/>
        <p:txBody>
          <a:bodyPr/>
          <a:lstStyle/>
          <a:p>
            <a:fld id="{B49EA1C6-2DC8-8148-8DFC-42644C93EECA}" type="datetimeFigureOut">
              <a:rPr lang="en-US" smtClean="0"/>
              <a:t>3/31/2023</a:t>
            </a:fld>
            <a:endParaRPr lang="en-US"/>
          </a:p>
        </p:txBody>
      </p:sp>
      <p:sp>
        <p:nvSpPr>
          <p:cNvPr id="6" name="Footer Placeholder 5">
            <a:extLst>
              <a:ext uri="{FF2B5EF4-FFF2-40B4-BE49-F238E27FC236}">
                <a16:creationId xmlns:a16="http://schemas.microsoft.com/office/drawing/2014/main" id="{E520C5A9-5B8F-27DE-C729-FAEC424CE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DE2C2-BB04-2813-70EE-7E1A12410F79}"/>
              </a:ext>
            </a:extLst>
          </p:cNvPr>
          <p:cNvSpPr>
            <a:spLocks noGrp="1"/>
          </p:cNvSpPr>
          <p:nvPr>
            <p:ph type="sldNum" sz="quarter" idx="12"/>
          </p:nvPr>
        </p:nvSpPr>
        <p:spPr/>
        <p:txBody>
          <a:bodyPr/>
          <a:lstStyle/>
          <a:p>
            <a:fld id="{17131AE2-00FD-5A4F-9940-D5038072A717}" type="slidenum">
              <a:rPr lang="en-US" smtClean="0"/>
              <a:t>‹#›</a:t>
            </a:fld>
            <a:endParaRPr lang="en-US"/>
          </a:p>
        </p:txBody>
      </p:sp>
    </p:spTree>
    <p:extLst>
      <p:ext uri="{BB962C8B-B14F-4D97-AF65-F5344CB8AC3E}">
        <p14:creationId xmlns:p14="http://schemas.microsoft.com/office/powerpoint/2010/main" val="221307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8644BD-351D-077C-3390-554623DDD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A6AE2-2630-FD27-A83B-DB1A20264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0D89D-96CD-7A71-C870-8960D14F16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EA1C6-2DC8-8148-8DFC-42644C93EECA}" type="datetimeFigureOut">
              <a:rPr lang="en-US" smtClean="0"/>
              <a:t>3/31/2023</a:t>
            </a:fld>
            <a:endParaRPr lang="en-US"/>
          </a:p>
        </p:txBody>
      </p:sp>
      <p:sp>
        <p:nvSpPr>
          <p:cNvPr id="5" name="Footer Placeholder 4">
            <a:extLst>
              <a:ext uri="{FF2B5EF4-FFF2-40B4-BE49-F238E27FC236}">
                <a16:creationId xmlns:a16="http://schemas.microsoft.com/office/drawing/2014/main" id="{82540155-FFB4-1F36-7CFA-9A3F68A71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4140B-EFC3-47C1-DB93-871AC4196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31AE2-00FD-5A4F-9940-D5038072A717}" type="slidenum">
              <a:rPr lang="en-US" smtClean="0"/>
              <a:t>‹#›</a:t>
            </a:fld>
            <a:endParaRPr lang="en-US"/>
          </a:p>
        </p:txBody>
      </p:sp>
    </p:spTree>
    <p:extLst>
      <p:ext uri="{BB962C8B-B14F-4D97-AF65-F5344CB8AC3E}">
        <p14:creationId xmlns:p14="http://schemas.microsoft.com/office/powerpoint/2010/main" val="16733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966-CD51-9BF7-1493-1558CA88B938}"/>
              </a:ext>
            </a:extLst>
          </p:cNvPr>
          <p:cNvSpPr>
            <a:spLocks noGrp="1"/>
          </p:cNvSpPr>
          <p:nvPr>
            <p:ph type="ctrTitle"/>
          </p:nvPr>
        </p:nvSpPr>
        <p:spPr>
          <a:xfrm>
            <a:off x="0" y="1285875"/>
            <a:ext cx="12039599" cy="2331968"/>
          </a:xfrm>
        </p:spPr>
        <p:txBody>
          <a:bodyPr>
            <a:normAutofit/>
          </a:bodyPr>
          <a:lstStyle/>
          <a:p>
            <a:r>
              <a:rPr lang="en-US" sz="5400" b="1">
                <a:solidFill>
                  <a:srgbClr val="E36436"/>
                </a:solidFill>
                <a:latin typeface="Helvetica" pitchFamily="2" charset="0"/>
                <a:ea typeface="Helvetica Neue" panose="02000503000000020004" pitchFamily="2" charset="0"/>
                <a:cs typeface="Helvetica Neue" panose="02000503000000020004" pitchFamily="2" charset="0"/>
              </a:rPr>
              <a:t>College of Osteopathic Medicine</a:t>
            </a:r>
            <a:br>
              <a:rPr lang="en-US" sz="2000" b="1">
                <a:solidFill>
                  <a:srgbClr val="E36436"/>
                </a:solidFill>
                <a:latin typeface="Helvetica" pitchFamily="2" charset="0"/>
                <a:ea typeface="Helvetica Neue" panose="02000503000000020004" pitchFamily="2" charset="0"/>
                <a:cs typeface="Helvetica Neue" panose="02000503000000020004" pitchFamily="2" charset="0"/>
              </a:rPr>
            </a:br>
            <a:br>
              <a:rPr lang="en-US" sz="2000" b="1">
                <a:solidFill>
                  <a:srgbClr val="E36436"/>
                </a:solidFill>
                <a:latin typeface="Helvetica" pitchFamily="2" charset="0"/>
                <a:ea typeface="Helvetica Neue" panose="02000503000000020004" pitchFamily="2" charset="0"/>
                <a:cs typeface="Helvetica Neue" panose="02000503000000020004" pitchFamily="2" charset="0"/>
              </a:rPr>
            </a:br>
            <a:r>
              <a:rPr lang="en-US" sz="4400" b="1" i="1">
                <a:solidFill>
                  <a:srgbClr val="E36436"/>
                </a:solidFill>
                <a:latin typeface="Helvetica" pitchFamily="2" charset="0"/>
                <a:ea typeface="Helvetica Neue" panose="02000503000000020004" pitchFamily="2" charset="0"/>
                <a:cs typeface="Helvetica Neue" panose="02000503000000020004" pitchFamily="2" charset="0"/>
              </a:rPr>
              <a:t>Division of Academic Affairs</a:t>
            </a:r>
            <a:endParaRPr lang="en-US" b="1" i="1">
              <a:solidFill>
                <a:srgbClr val="E36436"/>
              </a:solidFill>
              <a:latin typeface="Helvetica"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E8528458-64CD-0F4E-1F7E-693D7409A6DE}"/>
              </a:ext>
            </a:extLst>
          </p:cNvPr>
          <p:cNvSpPr>
            <a:spLocks noGrp="1"/>
          </p:cNvSpPr>
          <p:nvPr>
            <p:ph type="subTitle" idx="1"/>
          </p:nvPr>
        </p:nvSpPr>
        <p:spPr>
          <a:xfrm>
            <a:off x="1524000" y="3268404"/>
            <a:ext cx="9144000" cy="1655762"/>
          </a:xfrm>
        </p:spPr>
        <p:txBody>
          <a:bodyPr/>
          <a:lstStyle/>
          <a:p>
            <a:endParaRPr lang="en-US">
              <a:solidFill>
                <a:schemeClr val="bg2">
                  <a:lumMod val="25000"/>
                </a:schemeClr>
              </a:solidFill>
              <a:latin typeface="Helvetica" pitchFamily="2" charset="0"/>
            </a:endParaRPr>
          </a:p>
          <a:p>
            <a:r>
              <a:rPr lang="en-US">
                <a:solidFill>
                  <a:schemeClr val="bg2">
                    <a:lumMod val="25000"/>
                  </a:schemeClr>
                </a:solidFill>
                <a:latin typeface="Helvetica" pitchFamily="2" charset="0"/>
              </a:rPr>
              <a:t>FY 2024 Planning and Budget Meeting</a:t>
            </a:r>
          </a:p>
        </p:txBody>
      </p:sp>
      <p:pic>
        <p:nvPicPr>
          <p:cNvPr id="5" name="Picture 4" descr="Sam Houston State University">
            <a:extLst>
              <a:ext uri="{FF2B5EF4-FFF2-40B4-BE49-F238E27FC236}">
                <a16:creationId xmlns:a16="http://schemas.microsoft.com/office/drawing/2014/main" id="{DA7E4B59-9D15-D109-98FF-2F07995C39F8}"/>
              </a:ext>
            </a:extLst>
          </p:cNvPr>
          <p:cNvPicPr>
            <a:picLocks noChangeAspect="1"/>
          </p:cNvPicPr>
          <p:nvPr/>
        </p:nvPicPr>
        <p:blipFill>
          <a:blip r:embed="rId3"/>
          <a:stretch>
            <a:fillRect/>
          </a:stretch>
        </p:blipFill>
        <p:spPr>
          <a:xfrm>
            <a:off x="4760269" y="5436973"/>
            <a:ext cx="2671461" cy="1118286"/>
          </a:xfrm>
          <a:prstGeom prst="rect">
            <a:avLst/>
          </a:prstGeom>
        </p:spPr>
      </p:pic>
    </p:spTree>
    <p:extLst>
      <p:ext uri="{BB962C8B-B14F-4D97-AF65-F5344CB8AC3E}">
        <p14:creationId xmlns:p14="http://schemas.microsoft.com/office/powerpoint/2010/main" val="319413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71120" y="1"/>
            <a:ext cx="11700123" cy="751840"/>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Supportive Data</a:t>
            </a:r>
            <a:endParaRPr lang="en-US" i="1" dirty="0">
              <a:solidFill>
                <a:srgbClr val="E36436"/>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4" name="Picture 3">
            <a:extLst>
              <a:ext uri="{FF2B5EF4-FFF2-40B4-BE49-F238E27FC236}">
                <a16:creationId xmlns:a16="http://schemas.microsoft.com/office/drawing/2014/main" id="{E89400C7-2701-CEB2-5220-823D18E63A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1985" y="751843"/>
            <a:ext cx="11562080" cy="6106157"/>
          </a:xfrm>
          <a:prstGeom prst="rect">
            <a:avLst/>
          </a:prstGeom>
        </p:spPr>
      </p:pic>
      <p:sp>
        <p:nvSpPr>
          <p:cNvPr id="7" name="TextBox 6">
            <a:extLst>
              <a:ext uri="{FF2B5EF4-FFF2-40B4-BE49-F238E27FC236}">
                <a16:creationId xmlns:a16="http://schemas.microsoft.com/office/drawing/2014/main" id="{8B65E0A0-BFC3-4373-2556-1433F90BEF9D}"/>
              </a:ext>
            </a:extLst>
          </p:cNvPr>
          <p:cNvSpPr txBox="1"/>
          <p:nvPr/>
        </p:nvSpPr>
        <p:spPr>
          <a:xfrm>
            <a:off x="401985" y="6271828"/>
            <a:ext cx="4686026" cy="307777"/>
          </a:xfrm>
          <a:prstGeom prst="rect">
            <a:avLst/>
          </a:prstGeom>
          <a:noFill/>
        </p:spPr>
        <p:txBody>
          <a:bodyPr wrap="none" rtlCol="0">
            <a:spAutoFit/>
          </a:bodyPr>
          <a:lstStyle/>
          <a:p>
            <a:r>
              <a:rPr lang="en-US" sz="1400" dirty="0"/>
              <a:t>Placement numbers and locations estimated and not finalized</a:t>
            </a:r>
          </a:p>
        </p:txBody>
      </p:sp>
    </p:spTree>
    <p:extLst>
      <p:ext uri="{BB962C8B-B14F-4D97-AF65-F5344CB8AC3E}">
        <p14:creationId xmlns:p14="http://schemas.microsoft.com/office/powerpoint/2010/main" val="1121645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8" name="TextBox 7">
            <a:extLst>
              <a:ext uri="{FF2B5EF4-FFF2-40B4-BE49-F238E27FC236}">
                <a16:creationId xmlns:a16="http://schemas.microsoft.com/office/drawing/2014/main" id="{2281B12B-FF45-3A2D-2273-5A366DE2F7A4}"/>
              </a:ext>
            </a:extLst>
          </p:cNvPr>
          <p:cNvSpPr txBox="1"/>
          <p:nvPr/>
        </p:nvSpPr>
        <p:spPr>
          <a:xfrm>
            <a:off x="1053547" y="1371597"/>
            <a:ext cx="2392001" cy="400110"/>
          </a:xfrm>
          <a:prstGeom prst="rect">
            <a:avLst/>
          </a:prstGeom>
          <a:noFill/>
        </p:spPr>
        <p:txBody>
          <a:bodyPr wrap="none" rtlCol="0">
            <a:spAutoFit/>
          </a:bodyPr>
          <a:lstStyle/>
          <a:p>
            <a:r>
              <a:rPr lang="en-US" sz="2000" b="1">
                <a:solidFill>
                  <a:schemeClr val="bg1"/>
                </a:solidFill>
                <a:latin typeface="Helvetica" pitchFamily="2" charset="0"/>
              </a:rPr>
              <a:t>#3 Budget Priority</a:t>
            </a:r>
          </a:p>
        </p:txBody>
      </p:sp>
      <p:sp>
        <p:nvSpPr>
          <p:cNvPr id="9" name="TextBox 8">
            <a:extLst>
              <a:ext uri="{FF2B5EF4-FFF2-40B4-BE49-F238E27FC236}">
                <a16:creationId xmlns:a16="http://schemas.microsoft.com/office/drawing/2014/main" id="{DAF0D539-F745-D6AB-10F3-A0D9081B1D79}"/>
              </a:ext>
            </a:extLst>
          </p:cNvPr>
          <p:cNvSpPr txBox="1"/>
          <p:nvPr/>
        </p:nvSpPr>
        <p:spPr>
          <a:xfrm>
            <a:off x="6095999" y="1371597"/>
            <a:ext cx="2704587" cy="400110"/>
          </a:xfrm>
          <a:prstGeom prst="rect">
            <a:avLst/>
          </a:prstGeom>
          <a:noFill/>
        </p:spPr>
        <p:txBody>
          <a:bodyPr wrap="none" rtlCol="0">
            <a:spAutoFit/>
          </a:bodyPr>
          <a:lstStyle/>
          <a:p>
            <a:r>
              <a:rPr lang="en-US" sz="2000" b="1">
                <a:solidFill>
                  <a:schemeClr val="bg1"/>
                </a:solidFill>
                <a:latin typeface="Helvetica" pitchFamily="2" charset="0"/>
              </a:rPr>
              <a:t>What is the request?</a:t>
            </a:r>
          </a:p>
        </p:txBody>
      </p:sp>
      <p:sp>
        <p:nvSpPr>
          <p:cNvPr id="5" name="Title 1">
            <a:extLst>
              <a:ext uri="{FF2B5EF4-FFF2-40B4-BE49-F238E27FC236}">
                <a16:creationId xmlns:a16="http://schemas.microsoft.com/office/drawing/2014/main" id="{E54022F2-0FCF-C37E-BD5E-BF2E9FCAD77D}"/>
              </a:ext>
            </a:extLst>
          </p:cNvPr>
          <p:cNvSpPr>
            <a:spLocks noGrp="1"/>
          </p:cNvSpPr>
          <p:nvPr>
            <p:ph type="title"/>
          </p:nvPr>
        </p:nvSpPr>
        <p:spPr>
          <a:xfrm>
            <a:off x="838199" y="139354"/>
            <a:ext cx="10515600"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59504203-95BC-CB79-4460-36ACA4CC06BB}"/>
              </a:ext>
            </a:extLst>
          </p:cNvPr>
          <p:cNvGraphicFramePr>
            <a:graphicFrameLocks noGrp="1"/>
          </p:cNvGraphicFramePr>
          <p:nvPr>
            <p:extLst>
              <p:ext uri="{D42A27DB-BD31-4B8C-83A1-F6EECF244321}">
                <p14:modId xmlns:p14="http://schemas.microsoft.com/office/powerpoint/2010/main" val="1840595292"/>
              </p:ext>
            </p:extLst>
          </p:nvPr>
        </p:nvGraphicFramePr>
        <p:xfrm>
          <a:off x="838199" y="1372630"/>
          <a:ext cx="10515600" cy="5092615"/>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406471">
                <a:tc>
                  <a:txBody>
                    <a:bodyPr/>
                    <a:lstStyle/>
                    <a:p>
                      <a:r>
                        <a:rPr lang="en-US" sz="2000" b="1" i="0" dirty="0">
                          <a:latin typeface="Helvetica" pitchFamily="2" charset="0"/>
                        </a:rPr>
                        <a:t>#3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Faculty</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a:solidFill>
                            <a:schemeClr val="bg2">
                              <a:lumMod val="25000"/>
                            </a:schemeClr>
                          </a:solidFill>
                          <a:latin typeface="Helvetica" pitchFamily="2" charset="0"/>
                        </a:rPr>
                        <a:t>Aligned with Strategic</a:t>
                      </a:r>
                    </a:p>
                    <a:p>
                      <a:r>
                        <a:rPr lang="en-US" sz="1800" b="1" i="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1 Goal 1: Recruit, retain, graduate, and empower students to drive sustainable growth</a:t>
                      </a: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$435,600</a:t>
                      </a: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a:solidFill>
                            <a:schemeClr val="bg2">
                              <a:lumMod val="25000"/>
                            </a:schemeClr>
                          </a:solidFill>
                          <a:latin typeface="Helvetica" pitchFamily="2" charset="0"/>
                        </a:rPr>
                        <a:t>Frequency of Need</a:t>
                      </a:r>
                    </a:p>
                  </a:txBody>
                  <a:tcPr>
                    <a:solidFill>
                      <a:schemeClr val="bg1"/>
                    </a:solidFill>
                  </a:tcPr>
                </a:tc>
                <a:tc>
                  <a:txBody>
                    <a:bodyPr/>
                    <a:lstStyle/>
                    <a:p>
                      <a:r>
                        <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a:t>
                      </a:r>
                    </a:p>
                  </a:txBody>
                  <a:tcPr>
                    <a:solidFill>
                      <a:schemeClr val="bg1"/>
                    </a:solidFill>
                  </a:tcPr>
                </a:tc>
                <a:extLst>
                  <a:ext uri="{0D108BD9-81ED-4DB2-BD59-A6C34878D82A}">
                    <a16:rowId xmlns:a16="http://schemas.microsoft.com/office/drawing/2014/main" val="708386040"/>
                  </a:ext>
                </a:extLst>
              </a:tr>
              <a:tr h="1121911">
                <a:tc>
                  <a:txBody>
                    <a:bodyPr/>
                    <a:lstStyle/>
                    <a:p>
                      <a:r>
                        <a:rPr lang="en-US" sz="1800" b="1" i="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OPP and Primary Care Faculty- Increase current OPP position from FTE 0.5 to 1.0 and hire 1.0 FTE in Primary Care.</a:t>
                      </a:r>
                    </a:p>
                    <a:p>
                      <a:pPr marL="285750" indent="-285750">
                        <a:buFont typeface="Arial" panose="020B0604020202020204" pitchFamily="34" charset="0"/>
                        <a:buChar cha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For two years, SHSU-COM was placed on 'Heightened Monitoring' by the accreditation agency (COCA) due to insufficient faculty in the Department of Osteopathic Principles and Practices. </a:t>
                      </a:r>
                    </a:p>
                    <a:p>
                      <a:pPr marL="285750" indent="-285750">
                        <a:buFont typeface="Arial" panose="020B0604020202020204" pitchFamily="34" charset="0"/>
                        <a:buChar cha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With increasing class sizes and expansion of the clinic, the COM needs to add clinical faculty who are involved in hands-on and small group training as well as curricular oversight of clinical rotations.</a:t>
                      </a:r>
                    </a:p>
                  </a:txBody>
                  <a:tcP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a:latin typeface="Helvetica" pitchFamily="2" charset="0"/>
                        </a:rPr>
                        <a:t>Risk Statement</a:t>
                      </a:r>
                    </a:p>
                  </a:txBody>
                  <a:tcPr>
                    <a:solidFill>
                      <a:schemeClr val="bg1"/>
                    </a:solidFill>
                  </a:tcPr>
                </a:tc>
                <a:tc>
                  <a:txBody>
                    <a:bodyPr/>
                    <a:lstStyle/>
                    <a:p>
                      <a:r>
                        <a:rPr lang="en-US" sz="1600" b="0" i="0" dirty="0">
                          <a:latin typeface="Helvetica" pitchFamily="2" charset="0"/>
                          <a:ea typeface="Helvetica Neue" panose="02000503000000020004" pitchFamily="2" charset="0"/>
                          <a:cs typeface="Helvetica Neue" panose="02000503000000020004" pitchFamily="2" charset="0"/>
                        </a:rPr>
                        <a:t>We would risk being put on probationary status by COCA for not meeting appropriate student teacher ratios for our accredited class size.</a:t>
                      </a:r>
                    </a:p>
                  </a:txBody>
                  <a:tcP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85074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5161317"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Supportive Data</a:t>
            </a:r>
            <a:endParaRPr lang="en-US" i="1">
              <a:solidFill>
                <a:srgbClr val="E36436"/>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5" name="Picture 4">
            <a:extLst>
              <a:ext uri="{FF2B5EF4-FFF2-40B4-BE49-F238E27FC236}">
                <a16:creationId xmlns:a16="http://schemas.microsoft.com/office/drawing/2014/main" id="{3A1872DD-6D33-23C9-0D42-04390B33B2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890" y="1792663"/>
            <a:ext cx="5951142" cy="4027907"/>
          </a:xfrm>
          <a:prstGeom prst="rect">
            <a:avLst/>
          </a:prstGeom>
          <a:ln>
            <a:solidFill>
              <a:schemeClr val="accent1"/>
            </a:solidFill>
          </a:ln>
        </p:spPr>
      </p:pic>
      <p:pic>
        <p:nvPicPr>
          <p:cNvPr id="9" name="Picture 8" descr="Planned Class Size Increase: Class of 2024 equals 75, class of 2025 equals 115">
            <a:extLst>
              <a:ext uri="{FF2B5EF4-FFF2-40B4-BE49-F238E27FC236}">
                <a16:creationId xmlns:a16="http://schemas.microsoft.com/office/drawing/2014/main" id="{6A823145-48BE-0B2C-56D1-26AADC73F4E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015301" y="4033102"/>
            <a:ext cx="3182388" cy="2530059"/>
          </a:xfrm>
          <a:prstGeom prst="rect">
            <a:avLst/>
          </a:prstGeom>
        </p:spPr>
      </p:pic>
      <p:pic>
        <p:nvPicPr>
          <p:cNvPr id="3" name="Picture 2" descr="Letter from American Osteopathic Association requesting progress report of hiring of the required faculty.">
            <a:extLst>
              <a:ext uri="{FF2B5EF4-FFF2-40B4-BE49-F238E27FC236}">
                <a16:creationId xmlns:a16="http://schemas.microsoft.com/office/drawing/2014/main" id="{78D596CC-D6F4-CB6F-520C-B14357AD396C}"/>
              </a:ext>
            </a:extLst>
          </p:cNvPr>
          <p:cNvPicPr>
            <a:picLocks noChangeAspect="1"/>
          </p:cNvPicPr>
          <p:nvPr/>
        </p:nvPicPr>
        <p:blipFill>
          <a:blip r:embed="rId5"/>
          <a:stretch>
            <a:fillRect/>
          </a:stretch>
        </p:blipFill>
        <p:spPr>
          <a:xfrm>
            <a:off x="7075148" y="77751"/>
            <a:ext cx="4122541" cy="3790642"/>
          </a:xfrm>
          <a:prstGeom prst="rect">
            <a:avLst/>
          </a:prstGeom>
        </p:spPr>
      </p:pic>
    </p:spTree>
    <p:extLst>
      <p:ext uri="{BB962C8B-B14F-4D97-AF65-F5344CB8AC3E}">
        <p14:creationId xmlns:p14="http://schemas.microsoft.com/office/powerpoint/2010/main" val="395205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8" name="TextBox 7">
            <a:extLst>
              <a:ext uri="{FF2B5EF4-FFF2-40B4-BE49-F238E27FC236}">
                <a16:creationId xmlns:a16="http://schemas.microsoft.com/office/drawing/2014/main" id="{2281B12B-FF45-3A2D-2273-5A366DE2F7A4}"/>
              </a:ext>
            </a:extLst>
          </p:cNvPr>
          <p:cNvSpPr txBox="1"/>
          <p:nvPr/>
        </p:nvSpPr>
        <p:spPr>
          <a:xfrm>
            <a:off x="1053547" y="1371597"/>
            <a:ext cx="2392001" cy="400110"/>
          </a:xfrm>
          <a:prstGeom prst="rect">
            <a:avLst/>
          </a:prstGeom>
          <a:noFill/>
        </p:spPr>
        <p:txBody>
          <a:bodyPr wrap="none" rtlCol="0">
            <a:spAutoFit/>
          </a:bodyPr>
          <a:lstStyle/>
          <a:p>
            <a:r>
              <a:rPr lang="en-US" sz="2000" b="1">
                <a:solidFill>
                  <a:schemeClr val="bg1"/>
                </a:solidFill>
                <a:latin typeface="Helvetica" pitchFamily="2" charset="0"/>
              </a:rPr>
              <a:t>#5 Budget Priority</a:t>
            </a:r>
          </a:p>
        </p:txBody>
      </p:sp>
      <p:sp>
        <p:nvSpPr>
          <p:cNvPr id="9" name="TextBox 8">
            <a:extLst>
              <a:ext uri="{FF2B5EF4-FFF2-40B4-BE49-F238E27FC236}">
                <a16:creationId xmlns:a16="http://schemas.microsoft.com/office/drawing/2014/main" id="{DAF0D539-F745-D6AB-10F3-A0D9081B1D79}"/>
              </a:ext>
            </a:extLst>
          </p:cNvPr>
          <p:cNvSpPr txBox="1"/>
          <p:nvPr/>
        </p:nvSpPr>
        <p:spPr>
          <a:xfrm>
            <a:off x="6095999" y="1371597"/>
            <a:ext cx="2704587" cy="400110"/>
          </a:xfrm>
          <a:prstGeom prst="rect">
            <a:avLst/>
          </a:prstGeom>
          <a:noFill/>
        </p:spPr>
        <p:txBody>
          <a:bodyPr wrap="none" rtlCol="0">
            <a:spAutoFit/>
          </a:bodyPr>
          <a:lstStyle/>
          <a:p>
            <a:r>
              <a:rPr lang="en-US" sz="2000" b="1">
                <a:solidFill>
                  <a:schemeClr val="bg1"/>
                </a:solidFill>
                <a:latin typeface="Helvetica" pitchFamily="2" charset="0"/>
              </a:rPr>
              <a:t>What is the request?</a:t>
            </a:r>
          </a:p>
        </p:txBody>
      </p:sp>
      <p:sp>
        <p:nvSpPr>
          <p:cNvPr id="5" name="Title 1">
            <a:extLst>
              <a:ext uri="{FF2B5EF4-FFF2-40B4-BE49-F238E27FC236}">
                <a16:creationId xmlns:a16="http://schemas.microsoft.com/office/drawing/2014/main" id="{F0A0343D-7D2D-C1C5-2593-BD80F3AC29C8}"/>
              </a:ext>
            </a:extLst>
          </p:cNvPr>
          <p:cNvSpPr>
            <a:spLocks noGrp="1"/>
          </p:cNvSpPr>
          <p:nvPr>
            <p:ph type="title"/>
          </p:nvPr>
        </p:nvSpPr>
        <p:spPr>
          <a:xfrm>
            <a:off x="838199" y="139354"/>
            <a:ext cx="10515600"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44768693-90FE-B92C-06E6-BF22FE8B56D6}"/>
              </a:ext>
            </a:extLst>
          </p:cNvPr>
          <p:cNvGraphicFramePr>
            <a:graphicFrameLocks noGrp="1"/>
          </p:cNvGraphicFramePr>
          <p:nvPr>
            <p:extLst>
              <p:ext uri="{D42A27DB-BD31-4B8C-83A1-F6EECF244321}">
                <p14:modId xmlns:p14="http://schemas.microsoft.com/office/powerpoint/2010/main" val="2185206722"/>
              </p:ext>
            </p:extLst>
          </p:nvPr>
        </p:nvGraphicFramePr>
        <p:xfrm>
          <a:off x="838199" y="1372630"/>
          <a:ext cx="10515600" cy="4361095"/>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406471">
                <a:tc>
                  <a:txBody>
                    <a:bodyPr/>
                    <a:lstStyle/>
                    <a:p>
                      <a:r>
                        <a:rPr lang="en-US" sz="2000" b="1" i="0" dirty="0">
                          <a:latin typeface="Helvetica" pitchFamily="2" charset="0"/>
                        </a:rPr>
                        <a:t>#4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Clinic Physicians</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a:solidFill>
                            <a:schemeClr val="bg2">
                              <a:lumMod val="25000"/>
                            </a:schemeClr>
                          </a:solidFill>
                          <a:latin typeface="Helvetica" pitchFamily="2" charset="0"/>
                        </a:rPr>
                        <a:t>Aligned with Strategic</a:t>
                      </a:r>
                    </a:p>
                    <a:p>
                      <a:r>
                        <a:rPr lang="en-US" sz="1800" b="1" i="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4 Goal 4.2 - Provide innovative ways to engage and serve the community</a:t>
                      </a: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$237,600 x 2 = $475,200</a:t>
                      </a: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a:solidFill>
                            <a:schemeClr val="bg2">
                              <a:lumMod val="25000"/>
                            </a:schemeClr>
                          </a:solidFill>
                          <a:latin typeface="Helvetica" pitchFamily="2" charset="0"/>
                        </a:rPr>
                        <a:t>Frequency of Need</a:t>
                      </a:r>
                    </a:p>
                  </a:txBody>
                  <a:tcPr>
                    <a:solidFill>
                      <a:schemeClr val="bg1"/>
                    </a:solidFill>
                  </a:tcPr>
                </a:tc>
                <a:tc>
                  <a:txBody>
                    <a:bodyPr/>
                    <a:lstStyle/>
                    <a:p>
                      <a:r>
                        <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a:t>
                      </a:r>
                    </a:p>
                  </a:txBody>
                  <a:tcPr>
                    <a:solidFill>
                      <a:schemeClr val="bg1"/>
                    </a:solidFill>
                  </a:tcPr>
                </a:tc>
                <a:extLst>
                  <a:ext uri="{0D108BD9-81ED-4DB2-BD59-A6C34878D82A}">
                    <a16:rowId xmlns:a16="http://schemas.microsoft.com/office/drawing/2014/main" val="708386040"/>
                  </a:ext>
                </a:extLst>
              </a:tr>
              <a:tr h="1121911">
                <a:tc>
                  <a:txBody>
                    <a:bodyPr/>
                    <a:lstStyle/>
                    <a:p>
                      <a:r>
                        <a:rPr lang="en-US" sz="1800" b="1" i="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Clinic Physicians - In order for the SHSU Physician's Clinic to become financially viable and to provide continuity of care for patients, we need to have full time physicians providing primary care. This will form the basis for the establishment of residency programs and will support the educational faculty who see patients in the clinic on a part time basis. </a:t>
                      </a:r>
                    </a:p>
                  </a:txBody>
                  <a:tcP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a:latin typeface="Helvetica" pitchFamily="2" charset="0"/>
                        </a:rPr>
                        <a:t>Risk Statement</a:t>
                      </a:r>
                    </a:p>
                  </a:txBody>
                  <a:tcPr>
                    <a:solidFill>
                      <a:schemeClr val="bg1"/>
                    </a:solidFill>
                  </a:tcPr>
                </a:tc>
                <a:tc>
                  <a:txBody>
                    <a:bodyPr/>
                    <a:lstStyle/>
                    <a:p>
                      <a:r>
                        <a:rPr lang="en-US" sz="1600" b="0" i="0" dirty="0">
                          <a:latin typeface="Helvetica" pitchFamily="2" charset="0"/>
                          <a:ea typeface="Helvetica Neue" panose="02000503000000020004" pitchFamily="2" charset="0"/>
                          <a:cs typeface="Helvetica Neue" panose="02000503000000020004" pitchFamily="2" charset="0"/>
                        </a:rPr>
                        <a:t>Without additional full-time clinicians, it will be difficult to provide high quality health care to the community, we will not be able to launch residency programs at that site, and the clinic will continue losing money.</a:t>
                      </a:r>
                    </a:p>
                  </a:txBody>
                  <a:tcP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30972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0" y="389202"/>
            <a:ext cx="12059478"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Supportive Data</a:t>
            </a:r>
            <a:br>
              <a:rPr lang="en-US" b="1">
                <a:solidFill>
                  <a:srgbClr val="E36436"/>
                </a:solidFill>
                <a:latin typeface="Helvetica Neue" panose="02000503000000020004" pitchFamily="2" charset="0"/>
                <a:ea typeface="Helvetica Neue" panose="02000503000000020004" pitchFamily="2" charset="0"/>
                <a:cs typeface="Helvetica Neue" panose="02000503000000020004" pitchFamily="2" charset="0"/>
              </a:rPr>
            </a:br>
            <a:endParaRPr lang="en-US" i="1">
              <a:solidFill>
                <a:srgbClr val="E36436"/>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3" name="Picture 2">
            <a:extLst>
              <a:ext uri="{FF2B5EF4-FFF2-40B4-BE49-F238E27FC236}">
                <a16:creationId xmlns:a16="http://schemas.microsoft.com/office/drawing/2014/main" id="{3AEEBB82-EB80-7AC6-7FB7-119279716D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8914" y="1624869"/>
            <a:ext cx="6044891" cy="4025992"/>
          </a:xfrm>
          <a:prstGeom prst="rect">
            <a:avLst/>
          </a:prstGeom>
        </p:spPr>
      </p:pic>
      <p:pic>
        <p:nvPicPr>
          <p:cNvPr id="5" name="Picture 4">
            <a:extLst>
              <a:ext uri="{FF2B5EF4-FFF2-40B4-BE49-F238E27FC236}">
                <a16:creationId xmlns:a16="http://schemas.microsoft.com/office/drawing/2014/main" id="{E796A16B-8A37-9C96-CE98-16F8542E5CE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1750" y="1437192"/>
            <a:ext cx="5188683" cy="4401346"/>
          </a:xfrm>
          <a:prstGeom prst="rect">
            <a:avLst/>
          </a:prstGeom>
          <a:ln>
            <a:solidFill>
              <a:schemeClr val="accent1"/>
            </a:solidFill>
          </a:ln>
        </p:spPr>
      </p:pic>
    </p:spTree>
    <p:extLst>
      <p:ext uri="{BB962C8B-B14F-4D97-AF65-F5344CB8AC3E}">
        <p14:creationId xmlns:p14="http://schemas.microsoft.com/office/powerpoint/2010/main" val="2085916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8" name="TextBox 7">
            <a:extLst>
              <a:ext uri="{FF2B5EF4-FFF2-40B4-BE49-F238E27FC236}">
                <a16:creationId xmlns:a16="http://schemas.microsoft.com/office/drawing/2014/main" id="{2281B12B-FF45-3A2D-2273-5A366DE2F7A4}"/>
              </a:ext>
            </a:extLst>
          </p:cNvPr>
          <p:cNvSpPr txBox="1"/>
          <p:nvPr/>
        </p:nvSpPr>
        <p:spPr>
          <a:xfrm>
            <a:off x="1053547" y="1371597"/>
            <a:ext cx="2392001" cy="400110"/>
          </a:xfrm>
          <a:prstGeom prst="rect">
            <a:avLst/>
          </a:prstGeom>
          <a:noFill/>
        </p:spPr>
        <p:txBody>
          <a:bodyPr wrap="none" rtlCol="0">
            <a:spAutoFit/>
          </a:bodyPr>
          <a:lstStyle/>
          <a:p>
            <a:r>
              <a:rPr lang="en-US" sz="2000" b="1">
                <a:solidFill>
                  <a:schemeClr val="bg1"/>
                </a:solidFill>
                <a:latin typeface="Helvetica" pitchFamily="2" charset="0"/>
              </a:rPr>
              <a:t>#4 Budget Priority</a:t>
            </a:r>
          </a:p>
        </p:txBody>
      </p:sp>
      <p:sp>
        <p:nvSpPr>
          <p:cNvPr id="9" name="TextBox 8">
            <a:extLst>
              <a:ext uri="{FF2B5EF4-FFF2-40B4-BE49-F238E27FC236}">
                <a16:creationId xmlns:a16="http://schemas.microsoft.com/office/drawing/2014/main" id="{DAF0D539-F745-D6AB-10F3-A0D9081B1D79}"/>
              </a:ext>
            </a:extLst>
          </p:cNvPr>
          <p:cNvSpPr txBox="1"/>
          <p:nvPr/>
        </p:nvSpPr>
        <p:spPr>
          <a:xfrm>
            <a:off x="6095999" y="1371597"/>
            <a:ext cx="2704587" cy="400110"/>
          </a:xfrm>
          <a:prstGeom prst="rect">
            <a:avLst/>
          </a:prstGeom>
          <a:noFill/>
        </p:spPr>
        <p:txBody>
          <a:bodyPr wrap="none" rtlCol="0">
            <a:spAutoFit/>
          </a:bodyPr>
          <a:lstStyle/>
          <a:p>
            <a:r>
              <a:rPr lang="en-US" sz="2000" b="1">
                <a:solidFill>
                  <a:schemeClr val="bg1"/>
                </a:solidFill>
                <a:latin typeface="Helvetica" pitchFamily="2" charset="0"/>
              </a:rPr>
              <a:t>What is the request?</a:t>
            </a:r>
          </a:p>
        </p:txBody>
      </p:sp>
      <p:sp>
        <p:nvSpPr>
          <p:cNvPr id="5" name="Title 1">
            <a:extLst>
              <a:ext uri="{FF2B5EF4-FFF2-40B4-BE49-F238E27FC236}">
                <a16:creationId xmlns:a16="http://schemas.microsoft.com/office/drawing/2014/main" id="{07C90BE4-D402-D695-CB30-B6EE8DFA965A}"/>
              </a:ext>
            </a:extLst>
          </p:cNvPr>
          <p:cNvSpPr>
            <a:spLocks noGrp="1"/>
          </p:cNvSpPr>
          <p:nvPr>
            <p:ph type="title"/>
          </p:nvPr>
        </p:nvSpPr>
        <p:spPr>
          <a:xfrm>
            <a:off x="838199" y="-110930"/>
            <a:ext cx="10515600"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A02401FB-9F31-F80F-AED4-8A8F2D783D8E}"/>
              </a:ext>
            </a:extLst>
          </p:cNvPr>
          <p:cNvGraphicFramePr>
            <a:graphicFrameLocks noGrp="1"/>
          </p:cNvGraphicFramePr>
          <p:nvPr>
            <p:extLst>
              <p:ext uri="{D42A27DB-BD31-4B8C-83A1-F6EECF244321}">
                <p14:modId xmlns:p14="http://schemas.microsoft.com/office/powerpoint/2010/main" val="4055207643"/>
              </p:ext>
            </p:extLst>
          </p:nvPr>
        </p:nvGraphicFramePr>
        <p:xfrm>
          <a:off x="487237" y="950072"/>
          <a:ext cx="10886441" cy="5774095"/>
        </p:xfrm>
        <a:graphic>
          <a:graphicData uri="http://schemas.openxmlformats.org/drawingml/2006/table">
            <a:tbl>
              <a:tblPr firstRow="1" bandRow="1">
                <a:tableStyleId>{21E4AEA4-8DFA-4A89-87EB-49C32662AFE0}</a:tableStyleId>
              </a:tblPr>
              <a:tblGrid>
                <a:gridCol w="2887961">
                  <a:extLst>
                    <a:ext uri="{9D8B030D-6E8A-4147-A177-3AD203B41FA5}">
                      <a16:colId xmlns:a16="http://schemas.microsoft.com/office/drawing/2014/main" val="1196900940"/>
                    </a:ext>
                  </a:extLst>
                </a:gridCol>
                <a:gridCol w="7998480">
                  <a:extLst>
                    <a:ext uri="{9D8B030D-6E8A-4147-A177-3AD203B41FA5}">
                      <a16:colId xmlns:a16="http://schemas.microsoft.com/office/drawing/2014/main" val="3568809713"/>
                    </a:ext>
                  </a:extLst>
                </a:gridCol>
              </a:tblGrid>
              <a:tr h="384868">
                <a:tc>
                  <a:txBody>
                    <a:bodyPr/>
                    <a:lstStyle/>
                    <a:p>
                      <a:r>
                        <a:rPr lang="en-US" sz="2000" b="1" i="0" dirty="0">
                          <a:latin typeface="Helvetica" pitchFamily="2" charset="0"/>
                        </a:rPr>
                        <a:t>#5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Clinic – Lease and Operating Expenses</a:t>
                      </a:r>
                    </a:p>
                  </a:txBody>
                  <a:tcPr>
                    <a:solidFill>
                      <a:srgbClr val="E36436"/>
                    </a:solidFill>
                  </a:tcPr>
                </a:tc>
                <a:extLst>
                  <a:ext uri="{0D108BD9-81ED-4DB2-BD59-A6C34878D82A}">
                    <a16:rowId xmlns:a16="http://schemas.microsoft.com/office/drawing/2014/main" val="1047101734"/>
                  </a:ext>
                </a:extLst>
              </a:tr>
              <a:tr h="686213">
                <a:tc>
                  <a:txBody>
                    <a:bodyPr/>
                    <a:lstStyle/>
                    <a:p>
                      <a:r>
                        <a:rPr lang="en-US" sz="1800" b="1" i="0">
                          <a:solidFill>
                            <a:schemeClr val="bg2">
                              <a:lumMod val="25000"/>
                            </a:schemeClr>
                          </a:solidFill>
                          <a:latin typeface="Helvetica" pitchFamily="2" charset="0"/>
                        </a:rPr>
                        <a:t>Aligned with Strategic</a:t>
                      </a:r>
                    </a:p>
                    <a:p>
                      <a:r>
                        <a:rPr lang="en-US" sz="1800" b="1" i="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4 Goal 4.2 - Provide innovative ways to engage and serve the community</a:t>
                      </a:r>
                    </a:p>
                  </a:txBody>
                  <a:tcPr>
                    <a:solidFill>
                      <a:schemeClr val="bg1"/>
                    </a:solidFill>
                  </a:tcPr>
                </a:tc>
                <a:extLst>
                  <a:ext uri="{0D108BD9-81ED-4DB2-BD59-A6C34878D82A}">
                    <a16:rowId xmlns:a16="http://schemas.microsoft.com/office/drawing/2014/main" val="1953934233"/>
                  </a:ext>
                </a:extLst>
              </a:tr>
              <a:tr h="562499">
                <a:tc>
                  <a:txBody>
                    <a:bodyPr/>
                    <a:lstStyle/>
                    <a:p>
                      <a:r>
                        <a:rPr lang="en-US" sz="1800" b="1" i="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$329,713 </a:t>
                      </a:r>
                    </a:p>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 </a:t>
                      </a:r>
                    </a:p>
                  </a:txBody>
                  <a:tcPr>
                    <a:solidFill>
                      <a:schemeClr val="accent2">
                        <a:lumMod val="40000"/>
                        <a:lumOff val="60000"/>
                      </a:schemeClr>
                    </a:solidFill>
                  </a:tcPr>
                </a:tc>
                <a:extLst>
                  <a:ext uri="{0D108BD9-81ED-4DB2-BD59-A6C34878D82A}">
                    <a16:rowId xmlns:a16="http://schemas.microsoft.com/office/drawing/2014/main" val="3209393977"/>
                  </a:ext>
                </a:extLst>
              </a:tr>
              <a:tr h="453219">
                <a:tc>
                  <a:txBody>
                    <a:bodyPr/>
                    <a:lstStyle/>
                    <a:p>
                      <a:r>
                        <a:rPr lang="en-US" sz="1800" b="1" i="0">
                          <a:solidFill>
                            <a:schemeClr val="bg2">
                              <a:lumMod val="25000"/>
                            </a:schemeClr>
                          </a:solidFill>
                          <a:latin typeface="Helvetica" pitchFamily="2" charset="0"/>
                        </a:rPr>
                        <a:t>Frequency of Need</a:t>
                      </a:r>
                    </a:p>
                  </a:txBody>
                  <a:tcPr>
                    <a:solidFill>
                      <a:schemeClr val="bg1"/>
                    </a:solidFill>
                  </a:tcPr>
                </a:tc>
                <a:tc>
                  <a:txBody>
                    <a:bodyPr/>
                    <a:lstStyle/>
                    <a:p>
                      <a:r>
                        <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a:t>
                      </a:r>
                    </a:p>
                  </a:txBody>
                  <a:tcPr>
                    <a:solidFill>
                      <a:schemeClr val="bg1"/>
                    </a:solidFill>
                  </a:tcPr>
                </a:tc>
                <a:extLst>
                  <a:ext uri="{0D108BD9-81ED-4DB2-BD59-A6C34878D82A}">
                    <a16:rowId xmlns:a16="http://schemas.microsoft.com/office/drawing/2014/main" val="708386040"/>
                  </a:ext>
                </a:extLst>
              </a:tr>
              <a:tr h="2694075">
                <a:tc>
                  <a:txBody>
                    <a:bodyPr/>
                    <a:lstStyle/>
                    <a:p>
                      <a:r>
                        <a:rPr lang="en-US" sz="1800" b="1" i="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pPr marL="285750" indent="-285750">
                        <a:buFont typeface="Arial" panose="020B0604020202020204" pitchFamily="34" charset="0"/>
                        <a:buChar cha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Increase in lease expense for new location. The SHSU Physicians Clinic is several miles away in a medical office building with close competition and no options to expand. Faculty find it difficult to commute back and forth to the clinic and the clinic was disengaged from the medical school. The new clinic site adjacent to the campus will elevate the stature of the medical school and university, allow space to grow and to establish residency programs, and allow growth of revenue generating add-ons such as laboratory and radiology.</a:t>
                      </a:r>
                    </a:p>
                    <a:p>
                      <a:pPr marL="285750" indent="-285750">
                        <a:buFont typeface="Arial" panose="020B0604020202020204" pitchFamily="34" charset="0"/>
                        <a:buChar cha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Increase in billing/credential expenses, medical supplies, outsourced marketing for new space, additional physicians and growing practice. The clinic is not financially viable with its current business plan. These expenditures are needed to provide appropriate resources for success of the clinic.</a:t>
                      </a:r>
                    </a:p>
                  </a:txBody>
                  <a:tcPr>
                    <a:solidFill>
                      <a:schemeClr val="accent2">
                        <a:lumMod val="40000"/>
                        <a:lumOff val="60000"/>
                      </a:schemeClr>
                    </a:solidFill>
                  </a:tcPr>
                </a:tc>
                <a:extLst>
                  <a:ext uri="{0D108BD9-81ED-4DB2-BD59-A6C34878D82A}">
                    <a16:rowId xmlns:a16="http://schemas.microsoft.com/office/drawing/2014/main" val="126973460"/>
                  </a:ext>
                </a:extLst>
              </a:tr>
              <a:tr h="885623">
                <a:tc>
                  <a:txBody>
                    <a:bodyPr/>
                    <a:lstStyle/>
                    <a:p>
                      <a:r>
                        <a:rPr lang="en-US" sz="1800" b="1" i="0">
                          <a:latin typeface="Helvetica" pitchFamily="2" charset="0"/>
                        </a:rPr>
                        <a:t>Risk Statement</a:t>
                      </a:r>
                    </a:p>
                  </a:txBody>
                  <a:tcPr>
                    <a:solidFill>
                      <a:schemeClr val="bg1"/>
                    </a:solidFill>
                  </a:tcPr>
                </a:tc>
                <a:tc>
                  <a:txBody>
                    <a:bodyPr/>
                    <a:lstStyle/>
                    <a:p>
                      <a:r>
                        <a:rPr lang="en-US" sz="1600" b="0" i="0" dirty="0">
                          <a:latin typeface="Helvetica" pitchFamily="2" charset="0"/>
                          <a:ea typeface="Helvetica Neue" panose="02000503000000020004" pitchFamily="2" charset="0"/>
                          <a:cs typeface="Helvetica Neue" panose="02000503000000020004" pitchFamily="2" charset="0"/>
                        </a:rPr>
                        <a:t>Without this funding, we will have difficulty providing the appropriate quality of clinical education to our students and will need to outsource academic duties to non-faculty adjuncts. In addition, it will be difficult to attain financial viability for the clinic.</a:t>
                      </a:r>
                    </a:p>
                  </a:txBody>
                  <a:tcP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01719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2213801" y="371426"/>
            <a:ext cx="12059478"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Supportive Data</a:t>
            </a:r>
            <a:br>
              <a:rPr lang="en-US" b="1">
                <a:solidFill>
                  <a:srgbClr val="E36436"/>
                </a:solidFill>
                <a:latin typeface="Helvetica Neue" panose="02000503000000020004" pitchFamily="2" charset="0"/>
                <a:ea typeface="Helvetica Neue" panose="02000503000000020004" pitchFamily="2" charset="0"/>
                <a:cs typeface="Helvetica Neue" panose="02000503000000020004" pitchFamily="2" charset="0"/>
              </a:rPr>
            </a:br>
            <a:endParaRPr lang="en-US" i="1">
              <a:solidFill>
                <a:srgbClr val="E36436"/>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pic>
        <p:nvPicPr>
          <p:cNvPr id="7" name="Picture 6" descr="Faculty photos">
            <a:extLst>
              <a:ext uri="{FF2B5EF4-FFF2-40B4-BE49-F238E27FC236}">
                <a16:creationId xmlns:a16="http://schemas.microsoft.com/office/drawing/2014/main" id="{9D0B2C93-61A9-8923-A548-12DB71D4AC3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731575" y="363887"/>
            <a:ext cx="3984050" cy="1785672"/>
          </a:xfrm>
          <a:prstGeom prst="rect">
            <a:avLst/>
          </a:prstGeom>
        </p:spPr>
      </p:pic>
      <p:pic>
        <p:nvPicPr>
          <p:cNvPr id="9" name="Picture 8" descr="Faculty Photos">
            <a:extLst>
              <a:ext uri="{FF2B5EF4-FFF2-40B4-BE49-F238E27FC236}">
                <a16:creationId xmlns:a16="http://schemas.microsoft.com/office/drawing/2014/main" id="{F82ED957-7B6D-84C2-DDAB-E678772F59DF}"/>
              </a:ext>
            </a:extLst>
          </p:cNvPr>
          <p:cNvPicPr>
            <a:picLocks noChangeAspect="1"/>
          </p:cNvPicPr>
          <p:nvPr/>
        </p:nvPicPr>
        <p:blipFill>
          <a:blip r:embed="rId4"/>
          <a:stretch>
            <a:fillRect/>
          </a:stretch>
        </p:blipFill>
        <p:spPr>
          <a:xfrm>
            <a:off x="7731575" y="2149559"/>
            <a:ext cx="3984050" cy="1785248"/>
          </a:xfrm>
          <a:prstGeom prst="rect">
            <a:avLst/>
          </a:prstGeom>
        </p:spPr>
      </p:pic>
      <p:pic>
        <p:nvPicPr>
          <p:cNvPr id="11" name="Picture 10" descr="Faculty photo&#10;">
            <a:extLst>
              <a:ext uri="{FF2B5EF4-FFF2-40B4-BE49-F238E27FC236}">
                <a16:creationId xmlns:a16="http://schemas.microsoft.com/office/drawing/2014/main" id="{6842A140-362B-20C5-78E7-3C0B5274B108}"/>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0448461" y="3934807"/>
            <a:ext cx="1267164" cy="1779771"/>
          </a:xfrm>
          <a:prstGeom prst="rect">
            <a:avLst/>
          </a:prstGeom>
        </p:spPr>
      </p:pic>
      <p:pic>
        <p:nvPicPr>
          <p:cNvPr id="13" name="Picture 12" descr="Faculty photo">
            <a:extLst>
              <a:ext uri="{FF2B5EF4-FFF2-40B4-BE49-F238E27FC236}">
                <a16:creationId xmlns:a16="http://schemas.microsoft.com/office/drawing/2014/main" id="{FDF905CC-7269-51D0-1AF3-99634A20D345}"/>
              </a:ext>
            </a:extLst>
          </p:cNvPr>
          <p:cNvPicPr>
            <a:picLocks noChangeAspect="1"/>
          </p:cNvPicPr>
          <p:nvPr/>
        </p:nvPicPr>
        <p:blipFill>
          <a:blip r:embed="rId6"/>
          <a:stretch>
            <a:fillRect/>
          </a:stretch>
        </p:blipFill>
        <p:spPr>
          <a:xfrm>
            <a:off x="9113387" y="3934807"/>
            <a:ext cx="1267164" cy="1785549"/>
          </a:xfrm>
          <a:prstGeom prst="rect">
            <a:avLst/>
          </a:prstGeom>
        </p:spPr>
      </p:pic>
      <p:pic>
        <p:nvPicPr>
          <p:cNvPr id="15" name="Picture 14" descr="Faculty Photo">
            <a:extLst>
              <a:ext uri="{FF2B5EF4-FFF2-40B4-BE49-F238E27FC236}">
                <a16:creationId xmlns:a16="http://schemas.microsoft.com/office/drawing/2014/main" id="{4300113F-96DF-383D-7F76-4C720564D570}"/>
              </a:ext>
            </a:extLst>
          </p:cNvPr>
          <p:cNvPicPr>
            <a:picLocks noChangeAspect="1"/>
          </p:cNvPicPr>
          <p:nvPr/>
        </p:nvPicPr>
        <p:blipFill>
          <a:blip r:embed="rId7"/>
          <a:stretch>
            <a:fillRect/>
          </a:stretch>
        </p:blipFill>
        <p:spPr>
          <a:xfrm>
            <a:off x="7743185" y="3934808"/>
            <a:ext cx="1302292" cy="1834274"/>
          </a:xfrm>
          <a:prstGeom prst="rect">
            <a:avLst/>
          </a:prstGeom>
        </p:spPr>
      </p:pic>
      <p:pic>
        <p:nvPicPr>
          <p:cNvPr id="16" name="Picture 15" descr="Photo of adjacent complex">
            <a:extLst>
              <a:ext uri="{FF2B5EF4-FFF2-40B4-BE49-F238E27FC236}">
                <a16:creationId xmlns:a16="http://schemas.microsoft.com/office/drawing/2014/main" id="{38BF2A1E-A1E2-F831-E3A8-CB3D19F11383}"/>
              </a:ext>
            </a:extLst>
          </p:cNvPr>
          <p:cNvPicPr>
            <a:picLocks noChangeAspect="1"/>
          </p:cNvPicPr>
          <p:nvPr/>
        </p:nvPicPr>
        <p:blipFill>
          <a:blip r:embed="rId8"/>
          <a:stretch>
            <a:fillRect/>
          </a:stretch>
        </p:blipFill>
        <p:spPr>
          <a:xfrm>
            <a:off x="658905" y="1564046"/>
            <a:ext cx="6314067" cy="4930067"/>
          </a:xfrm>
          <a:prstGeom prst="rect">
            <a:avLst/>
          </a:prstGeom>
        </p:spPr>
      </p:pic>
      <p:sp>
        <p:nvSpPr>
          <p:cNvPr id="17" name="Oval 16" descr="Highlighting building in adjacent complex">
            <a:extLst>
              <a:ext uri="{FF2B5EF4-FFF2-40B4-BE49-F238E27FC236}">
                <a16:creationId xmlns:a16="http://schemas.microsoft.com/office/drawing/2014/main" id="{30B8F456-4CEF-E514-F8AE-3C875611F4A7}"/>
              </a:ext>
            </a:extLst>
          </p:cNvPr>
          <p:cNvSpPr/>
          <p:nvPr/>
        </p:nvSpPr>
        <p:spPr>
          <a:xfrm rot="906025">
            <a:off x="3702778" y="4068557"/>
            <a:ext cx="1760855" cy="8051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77169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Summary of Budget Requests</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graphicFrame>
        <p:nvGraphicFramePr>
          <p:cNvPr id="3" name="Table 3">
            <a:extLst>
              <a:ext uri="{FF2B5EF4-FFF2-40B4-BE49-F238E27FC236}">
                <a16:creationId xmlns:a16="http://schemas.microsoft.com/office/drawing/2014/main" id="{493278E1-8F7B-5470-A7F7-9223E9783BFC}"/>
              </a:ext>
            </a:extLst>
          </p:cNvPr>
          <p:cNvGraphicFramePr>
            <a:graphicFrameLocks noGrp="1"/>
          </p:cNvGraphicFramePr>
          <p:nvPr>
            <p:extLst>
              <p:ext uri="{D42A27DB-BD31-4B8C-83A1-F6EECF244321}">
                <p14:modId xmlns:p14="http://schemas.microsoft.com/office/powerpoint/2010/main" val="631793700"/>
              </p:ext>
            </p:extLst>
          </p:nvPr>
        </p:nvGraphicFramePr>
        <p:xfrm>
          <a:off x="1392432" y="1936674"/>
          <a:ext cx="9407136" cy="3571240"/>
        </p:xfrm>
        <a:graphic>
          <a:graphicData uri="http://schemas.openxmlformats.org/drawingml/2006/table">
            <a:tbl>
              <a:tblPr firstRow="1" bandRow="1">
                <a:tableStyleId>{5940675A-B579-460E-94D1-54222C63F5DA}</a:tableStyleId>
              </a:tblPr>
              <a:tblGrid>
                <a:gridCol w="7992870">
                  <a:extLst>
                    <a:ext uri="{9D8B030D-6E8A-4147-A177-3AD203B41FA5}">
                      <a16:colId xmlns:a16="http://schemas.microsoft.com/office/drawing/2014/main" val="102237706"/>
                    </a:ext>
                  </a:extLst>
                </a:gridCol>
                <a:gridCol w="1414266">
                  <a:extLst>
                    <a:ext uri="{9D8B030D-6E8A-4147-A177-3AD203B41FA5}">
                      <a16:colId xmlns:a16="http://schemas.microsoft.com/office/drawing/2014/main" val="3542307395"/>
                    </a:ext>
                  </a:extLst>
                </a:gridCol>
              </a:tblGrid>
              <a:tr h="370840">
                <a:tc>
                  <a:txBody>
                    <a:bodyPr/>
                    <a:lstStyle/>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Payments to Hospitals, Preceptors and Regional Medical Directors </a:t>
                      </a:r>
                    </a:p>
                    <a:p>
                      <a:endParaRPr lang="en-US"/>
                    </a:p>
                  </a:txBody>
                  <a:tcPr/>
                </a:tc>
                <a:tc>
                  <a:txBody>
                    <a:bodyPr/>
                    <a:lstStyle/>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a:t>
                      </a:r>
                      <a:r>
                        <a:rPr lang="en-US" sz="18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1,024,969 </a:t>
                      </a:r>
                      <a:endParaRPr lang="en-US"/>
                    </a:p>
                  </a:txBody>
                  <a:tcPr/>
                </a:tc>
                <a:extLst>
                  <a:ext uri="{0D108BD9-81ED-4DB2-BD59-A6C34878D82A}">
                    <a16:rowId xmlns:a16="http://schemas.microsoft.com/office/drawing/2014/main" val="2052698945"/>
                  </a:ext>
                </a:extLst>
              </a:tr>
              <a:tr h="370840">
                <a:tc>
                  <a:txBody>
                    <a:bodyPr/>
                    <a:lstStyle/>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Student Housing During Rotations</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$174,169</a:t>
                      </a:r>
                    </a:p>
                    <a:p>
                      <a:endParaRPr lang="en-US"/>
                    </a:p>
                  </a:txBody>
                  <a:tcPr/>
                </a:tc>
                <a:extLst>
                  <a:ext uri="{0D108BD9-81ED-4DB2-BD59-A6C34878D82A}">
                    <a16:rowId xmlns:a16="http://schemas.microsoft.com/office/drawing/2014/main" val="232985113"/>
                  </a:ext>
                </a:extLst>
              </a:tr>
              <a:tr h="370840">
                <a:tc>
                  <a:txBody>
                    <a:bodyPr/>
                    <a:lstStyle/>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OPP Faculty: $158,400 </a:t>
                      </a:r>
                    </a:p>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Primary Care Faculty: $277,200</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a:t>
                      </a:r>
                      <a:r>
                        <a:rPr lang="en-US" sz="18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435,600</a:t>
                      </a:r>
                      <a:endPar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endParaRPr lang="en-US"/>
                    </a:p>
                  </a:txBody>
                  <a:tcPr/>
                </a:tc>
                <a:extLst>
                  <a:ext uri="{0D108BD9-81ED-4DB2-BD59-A6C34878D82A}">
                    <a16:rowId xmlns:a16="http://schemas.microsoft.com/office/drawing/2014/main" val="1530443668"/>
                  </a:ext>
                </a:extLst>
              </a:tr>
              <a:tr h="370840">
                <a:tc>
                  <a:txBody>
                    <a:bodyPr/>
                    <a:lstStyle/>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Clinic Physicians X 2</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$475,200</a:t>
                      </a:r>
                    </a:p>
                    <a:p>
                      <a:endParaRPr lang="en-US"/>
                    </a:p>
                  </a:txBody>
                  <a:tcPr/>
                </a:tc>
                <a:extLst>
                  <a:ext uri="{0D108BD9-81ED-4DB2-BD59-A6C34878D82A}">
                    <a16:rowId xmlns:a16="http://schemas.microsoft.com/office/drawing/2014/main" val="2254446257"/>
                  </a:ext>
                </a:extLst>
              </a:tr>
              <a:tr h="370840">
                <a:tc>
                  <a:txBody>
                    <a:bodyPr/>
                    <a:lstStyle/>
                    <a:p>
                      <a:r>
                        <a:rPr lang="en-US" sz="18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SHSU Physicians Clinic </a:t>
                      </a:r>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Expenses (O&amp;M)</a:t>
                      </a:r>
                    </a:p>
                    <a:p>
                      <a:endParaRPr lang="en-US"/>
                    </a:p>
                  </a:txBody>
                  <a:tcPr/>
                </a:tc>
                <a:tc>
                  <a:txBody>
                    <a:bodyPr/>
                    <a:lstStyle/>
                    <a:p>
                      <a:r>
                        <a:rPr lang="en-US">
                          <a:solidFill>
                            <a:schemeClr val="bg2">
                              <a:lumMod val="25000"/>
                            </a:schemeClr>
                          </a:solidFill>
                          <a:latin typeface="Helvetica" pitchFamily="2" charset="0"/>
                          <a:ea typeface="Helvetica Neue" panose="02000503000000020004" pitchFamily="2" charset="0"/>
                          <a:cs typeface="Helvetica Neue" panose="02000503000000020004" pitchFamily="2" charset="0"/>
                        </a:rPr>
                        <a:t>$329,713 </a:t>
                      </a:r>
                      <a:endParaRPr lang="en-US"/>
                    </a:p>
                  </a:txBody>
                  <a:tcPr/>
                </a:tc>
                <a:extLst>
                  <a:ext uri="{0D108BD9-81ED-4DB2-BD59-A6C34878D82A}">
                    <a16:rowId xmlns:a16="http://schemas.microsoft.com/office/drawing/2014/main" val="892630022"/>
                  </a:ext>
                </a:extLst>
              </a:tr>
              <a:tr h="370840">
                <a:tc>
                  <a:txBody>
                    <a:bodyPr/>
                    <a:lstStyle/>
                    <a:p>
                      <a:r>
                        <a:rPr lang="en-US" b="1">
                          <a:solidFill>
                            <a:srgbClr val="E36436"/>
                          </a:solidFill>
                          <a:latin typeface="Helvetica" pitchFamily="2" charset="0"/>
                          <a:ea typeface="Helvetica Neue" panose="02000503000000020004" pitchFamily="2" charset="0"/>
                          <a:cs typeface="Helvetica Neue" panose="02000503000000020004" pitchFamily="2" charset="0"/>
                        </a:rPr>
                        <a:t>*Total Amount Requested </a:t>
                      </a:r>
                    </a:p>
                  </a:txBody>
                  <a:tcPr/>
                </a:tc>
                <a:tc>
                  <a:txBody>
                    <a:bodyPr/>
                    <a:lstStyle/>
                    <a:p>
                      <a:r>
                        <a:rPr lang="en-US" b="1">
                          <a:solidFill>
                            <a:srgbClr val="E36436"/>
                          </a:solidFill>
                          <a:latin typeface="Helvetica" pitchFamily="2" charset="0"/>
                          <a:ea typeface="Helvetica Neue" panose="02000503000000020004" pitchFamily="2" charset="0"/>
                          <a:cs typeface="Helvetica Neue" panose="02000503000000020004" pitchFamily="2" charset="0"/>
                        </a:rPr>
                        <a:t>$ 2,439,651</a:t>
                      </a:r>
                      <a:endParaRPr lang="en-US"/>
                    </a:p>
                  </a:txBody>
                  <a:tcPr/>
                </a:tc>
                <a:extLst>
                  <a:ext uri="{0D108BD9-81ED-4DB2-BD59-A6C34878D82A}">
                    <a16:rowId xmlns:a16="http://schemas.microsoft.com/office/drawing/2014/main" val="1004976324"/>
                  </a:ext>
                </a:extLst>
              </a:tr>
            </a:tbl>
          </a:graphicData>
        </a:graphic>
      </p:graphicFrame>
    </p:spTree>
    <p:extLst>
      <p:ext uri="{BB962C8B-B14F-4D97-AF65-F5344CB8AC3E}">
        <p14:creationId xmlns:p14="http://schemas.microsoft.com/office/powerpoint/2010/main" val="82206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96162"/>
            <a:ext cx="10515600"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Prospective “Big Ideas”</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5" name="Content Placeholder 4">
            <a:extLst>
              <a:ext uri="{FF2B5EF4-FFF2-40B4-BE49-F238E27FC236}">
                <a16:creationId xmlns:a16="http://schemas.microsoft.com/office/drawing/2014/main" id="{A4E772F8-AC28-2AAB-02D2-022F9A78EEA6}"/>
              </a:ext>
            </a:extLst>
          </p:cNvPr>
          <p:cNvSpPr>
            <a:spLocks noGrp="1"/>
          </p:cNvSpPr>
          <p:nvPr>
            <p:ph idx="1"/>
          </p:nvPr>
        </p:nvSpPr>
        <p:spPr>
          <a:xfrm>
            <a:off x="838200" y="1636784"/>
            <a:ext cx="10515600" cy="4351338"/>
          </a:xfrm>
        </p:spPr>
        <p:txBody>
          <a:bodyPr/>
          <a:lstStyle/>
          <a:p>
            <a:pPr marL="514350" indent="-514350">
              <a:buFont typeface="+mj-lt"/>
              <a:buAutoNum type="arabicPeriod"/>
            </a:pPr>
            <a:r>
              <a:rPr lang="en-US" b="1">
                <a:solidFill>
                  <a:schemeClr val="bg2">
                    <a:lumMod val="25000"/>
                  </a:schemeClr>
                </a:solidFill>
                <a:latin typeface="Helvetica" pitchFamily="2" charset="0"/>
                <a:ea typeface="Helvetica Neue" panose="02000503000000020004" pitchFamily="2" charset="0"/>
                <a:cs typeface="Helvetica Neue" panose="02000503000000020004" pitchFamily="2" charset="0"/>
              </a:rPr>
              <a:t>First successful Match and Graduation</a:t>
            </a:r>
          </a:p>
          <a:p>
            <a:pPr marL="514350" indent="-514350">
              <a:buFont typeface="+mj-lt"/>
              <a:buAutoNum type="arabicPeriod"/>
            </a:pPr>
            <a:r>
              <a:rPr lang="en-US" b="1">
                <a:solidFill>
                  <a:schemeClr val="bg2">
                    <a:lumMod val="25000"/>
                  </a:schemeClr>
                </a:solidFill>
                <a:latin typeface="Helvetica" pitchFamily="2" charset="0"/>
                <a:ea typeface="Helvetica Neue" panose="02000503000000020004" pitchFamily="2" charset="0"/>
                <a:cs typeface="Helvetica Neue" panose="02000503000000020004" pitchFamily="2" charset="0"/>
              </a:rPr>
              <a:t>Obtain full accreditation</a:t>
            </a:r>
          </a:p>
          <a:p>
            <a:pPr marL="514350" indent="-514350">
              <a:buFont typeface="+mj-lt"/>
              <a:buAutoNum type="arabicPeriod"/>
            </a:pPr>
            <a:r>
              <a:rPr lang="en-US" b="1">
                <a:solidFill>
                  <a:schemeClr val="bg2">
                    <a:lumMod val="25000"/>
                  </a:schemeClr>
                </a:solidFill>
                <a:latin typeface="Helvetica" pitchFamily="2" charset="0"/>
                <a:ea typeface="Helvetica Neue" panose="02000503000000020004" pitchFamily="2" charset="0"/>
                <a:cs typeface="Helvetica Neue" panose="02000503000000020004" pitchFamily="2" charset="0"/>
              </a:rPr>
              <a:t>Dual Degree Programs (DO-MPH, DO-MHA, DO-MBA)</a:t>
            </a:r>
          </a:p>
          <a:p>
            <a:pPr marL="514350" indent="-514350">
              <a:buFont typeface="+mj-lt"/>
              <a:buAutoNum type="arabicPeriod"/>
            </a:pPr>
            <a:r>
              <a:rPr lang="en-US" b="1">
                <a:solidFill>
                  <a:schemeClr val="bg2">
                    <a:lumMod val="25000"/>
                  </a:schemeClr>
                </a:solidFill>
                <a:latin typeface="Helvetica" pitchFamily="2" charset="0"/>
                <a:ea typeface="Helvetica Neue" panose="02000503000000020004" pitchFamily="2" charset="0"/>
                <a:cs typeface="Helvetica Neue" panose="02000503000000020004" pitchFamily="2" charset="0"/>
              </a:rPr>
              <a:t>New Residency Program Development with grants</a:t>
            </a:r>
          </a:p>
          <a:p>
            <a:pPr marL="514350" indent="-514350">
              <a:buFont typeface="+mj-lt"/>
              <a:buAutoNum type="arabicPeriod"/>
            </a:pPr>
            <a:r>
              <a:rPr lang="en-US" b="1">
                <a:solidFill>
                  <a:schemeClr val="bg2">
                    <a:lumMod val="25000"/>
                  </a:schemeClr>
                </a:solidFill>
                <a:latin typeface="Helvetica" pitchFamily="2" charset="0"/>
                <a:ea typeface="Helvetica Neue" panose="02000503000000020004" pitchFamily="2" charset="0"/>
                <a:cs typeface="Helvetica Neue" panose="02000503000000020004" pitchFamily="2" charset="0"/>
              </a:rPr>
              <a:t>Expansion of the SHSU Physicians Clinic</a:t>
            </a:r>
          </a:p>
          <a:p>
            <a:pPr marL="514350" indent="-514350">
              <a:buFont typeface="+mj-lt"/>
              <a:buAutoNum type="arabicPeriod"/>
            </a:pPr>
            <a:endParaRPr lang="en-US" b="1">
              <a:solidFill>
                <a:srgbClr val="E36436"/>
              </a:solidFill>
              <a:latin typeface="Helvetica"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00438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2966-CD51-9BF7-1493-1558CA88B938}"/>
              </a:ext>
            </a:extLst>
          </p:cNvPr>
          <p:cNvSpPr>
            <a:spLocks noGrp="1"/>
          </p:cNvSpPr>
          <p:nvPr>
            <p:ph type="ctrTitle"/>
          </p:nvPr>
        </p:nvSpPr>
        <p:spPr>
          <a:xfrm>
            <a:off x="1524000" y="808607"/>
            <a:ext cx="9144000" cy="2387600"/>
          </a:xfrm>
        </p:spPr>
        <p:txBody>
          <a:bodyPr/>
          <a:lstStyle/>
          <a:p>
            <a:r>
              <a:rPr lang="en-US" b="1">
                <a:solidFill>
                  <a:srgbClr val="E36436"/>
                </a:solidFill>
                <a:latin typeface="Helvetica" pitchFamily="2" charset="0"/>
                <a:ea typeface="Helvetica Neue" panose="02000503000000020004" pitchFamily="2" charset="0"/>
                <a:cs typeface="Helvetica Neue" panose="02000503000000020004" pitchFamily="2" charset="0"/>
              </a:rPr>
              <a:t>Questions?</a:t>
            </a:r>
          </a:p>
        </p:txBody>
      </p:sp>
      <p:pic>
        <p:nvPicPr>
          <p:cNvPr id="5" name="Picture 4">
            <a:extLst>
              <a:ext uri="{FF2B5EF4-FFF2-40B4-BE49-F238E27FC236}">
                <a16:creationId xmlns:a16="http://schemas.microsoft.com/office/drawing/2014/main" id="{DA7E4B59-9D15-D109-98FF-2F07995C39F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60269" y="5436973"/>
            <a:ext cx="2671461" cy="1118286"/>
          </a:xfrm>
          <a:prstGeom prst="rect">
            <a:avLst/>
          </a:prstGeom>
        </p:spPr>
      </p:pic>
    </p:spTree>
    <p:extLst>
      <p:ext uri="{BB962C8B-B14F-4D97-AF65-F5344CB8AC3E}">
        <p14:creationId xmlns:p14="http://schemas.microsoft.com/office/powerpoint/2010/main" val="754546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b="1" kern="1200" dirty="0">
                <a:solidFill>
                  <a:srgbClr val="E36436"/>
                </a:solidFill>
                <a:latin typeface="Helvetica" panose="020B0604020202020204" pitchFamily="34" charset="0"/>
                <a:cs typeface="Helvetica" panose="020B0604020202020204" pitchFamily="34" charset="0"/>
              </a:rPr>
              <a:t>College of Osteopathic Medicine</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052516" y="5829973"/>
            <a:ext cx="521406" cy="453817"/>
          </a:xfrm>
          <a:prstGeom prst="rect">
            <a:avLst/>
          </a:prstGeom>
        </p:spPr>
      </p:pic>
      <p:graphicFrame>
        <p:nvGraphicFramePr>
          <p:cNvPr id="3" name="Table 3">
            <a:extLst>
              <a:ext uri="{FF2B5EF4-FFF2-40B4-BE49-F238E27FC236}">
                <a16:creationId xmlns:a16="http://schemas.microsoft.com/office/drawing/2014/main" id="{6166F277-212A-1680-6F4F-3CBB1BDB5B16}"/>
              </a:ext>
            </a:extLst>
          </p:cNvPr>
          <p:cNvGraphicFramePr>
            <a:graphicFrameLocks noGrp="1"/>
          </p:cNvGraphicFramePr>
          <p:nvPr>
            <p:extLst>
              <p:ext uri="{D42A27DB-BD31-4B8C-83A1-F6EECF244321}">
                <p14:modId xmlns:p14="http://schemas.microsoft.com/office/powerpoint/2010/main" val="3389966715"/>
              </p:ext>
            </p:extLst>
          </p:nvPr>
        </p:nvGraphicFramePr>
        <p:xfrm>
          <a:off x="1137068" y="1845426"/>
          <a:ext cx="9914811" cy="4450305"/>
        </p:xfrm>
        <a:graphic>
          <a:graphicData uri="http://schemas.openxmlformats.org/drawingml/2006/table">
            <a:tbl>
              <a:tblPr firstRow="1" bandRow="1">
                <a:tableStyleId>{5940675A-B579-460E-94D1-54222C63F5DA}</a:tableStyleId>
              </a:tblPr>
              <a:tblGrid>
                <a:gridCol w="3621337">
                  <a:extLst>
                    <a:ext uri="{9D8B030D-6E8A-4147-A177-3AD203B41FA5}">
                      <a16:colId xmlns:a16="http://schemas.microsoft.com/office/drawing/2014/main" val="516071868"/>
                    </a:ext>
                  </a:extLst>
                </a:gridCol>
                <a:gridCol w="3362464">
                  <a:extLst>
                    <a:ext uri="{9D8B030D-6E8A-4147-A177-3AD203B41FA5}">
                      <a16:colId xmlns:a16="http://schemas.microsoft.com/office/drawing/2014/main" val="2856911191"/>
                    </a:ext>
                  </a:extLst>
                </a:gridCol>
                <a:gridCol w="2931010">
                  <a:extLst>
                    <a:ext uri="{9D8B030D-6E8A-4147-A177-3AD203B41FA5}">
                      <a16:colId xmlns:a16="http://schemas.microsoft.com/office/drawing/2014/main" val="1259525553"/>
                    </a:ext>
                  </a:extLst>
                </a:gridCol>
              </a:tblGrid>
              <a:tr h="455616">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1">
                              <a:lumMod val="75000"/>
                            </a:schemeClr>
                          </a:solidFill>
                          <a:latin typeface="Helvetica"/>
                          <a:cs typeface="Helvetica"/>
                        </a:rPr>
                        <a:t>Dean’s Office</a:t>
                      </a:r>
                    </a:p>
                  </a:txBody>
                  <a:tcPr marL="103549" marR="103549" marT="51774" marB="51774" anchor="ct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accent1">
                              <a:lumMod val="75000"/>
                            </a:schemeClr>
                          </a:solidFill>
                          <a:latin typeface="Helvetica"/>
                          <a:cs typeface="Helvetica"/>
                        </a:rPr>
                        <a:t>Dean’s Office</a:t>
                      </a:r>
                      <a:endParaRPr lang="en-US" sz="1800">
                        <a:solidFill>
                          <a:schemeClr val="accent1">
                            <a:lumMod val="75000"/>
                          </a:schemeClr>
                        </a:solidFill>
                        <a:latin typeface="Helvetica"/>
                        <a:cs typeface="Helvetica"/>
                      </a:endParaRPr>
                    </a:p>
                    <a:p>
                      <a:pPr algn="ctr"/>
                      <a:endParaRPr lang="en-US"/>
                    </a:p>
                  </a:txBody>
                  <a:tcPr/>
                </a:tc>
                <a:tc hMerge="1">
                  <a:txBody>
                    <a:bodyPr/>
                    <a:lstStyle/>
                    <a:p>
                      <a:pPr algn="ctr"/>
                      <a:endParaRPr lang="en-US"/>
                    </a:p>
                  </a:txBody>
                  <a:tcPr/>
                </a:tc>
                <a:extLst>
                  <a:ext uri="{0D108BD9-81ED-4DB2-BD59-A6C34878D82A}">
                    <a16:rowId xmlns:a16="http://schemas.microsoft.com/office/drawing/2014/main" val="853654252"/>
                  </a:ext>
                </a:extLst>
              </a:tr>
              <a:tr h="766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1">
                              <a:lumMod val="75000"/>
                            </a:schemeClr>
                          </a:solidFill>
                          <a:latin typeface="Helvetica"/>
                          <a:cs typeface="Helvetica"/>
                        </a:rPr>
                        <a:t>Clinical Affairs</a:t>
                      </a:r>
                    </a:p>
                    <a:p>
                      <a:pPr algn="ctr"/>
                      <a:endParaRPr lang="en-US" sz="2000"/>
                    </a:p>
                  </a:txBody>
                  <a:tcPr marL="103549" marR="103549" marT="51774" marB="5177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1">
                              <a:lumMod val="75000"/>
                            </a:schemeClr>
                          </a:solidFill>
                          <a:latin typeface="Helvetica" panose="020B0604020202020204" pitchFamily="34" charset="0"/>
                          <a:ea typeface="+mn-ea"/>
                          <a:cs typeface="Helvetica" panose="020B0604020202020204" pitchFamily="34" charset="0"/>
                        </a:rPr>
                        <a:t>Educational Affairs </a:t>
                      </a:r>
                      <a:endParaRPr lang="en-US" sz="2000" b="1" kern="1200">
                        <a:solidFill>
                          <a:schemeClr val="accent1">
                            <a:lumMod val="75000"/>
                          </a:schemeClr>
                        </a:solidFill>
                        <a:latin typeface="Helvetica" panose="020B0604020202020204" pitchFamily="34" charset="0"/>
                        <a:cs typeface="Helvetica" panose="020B0604020202020204" pitchFamily="34" charset="0"/>
                      </a:endParaRPr>
                    </a:p>
                    <a:p>
                      <a:pPr algn="ctr"/>
                      <a:endParaRPr lang="en-US" sz="2000"/>
                    </a:p>
                  </a:txBody>
                  <a:tcPr marL="103549" marR="103549" marT="51774" marB="5177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1">
                              <a:lumMod val="75000"/>
                            </a:schemeClr>
                          </a:solidFill>
                          <a:latin typeface="Helvetica"/>
                          <a:cs typeface="Helvetica"/>
                        </a:rPr>
                        <a:t>Biomedical Sciences</a:t>
                      </a:r>
                      <a:endParaRPr lang="en-US" sz="2000">
                        <a:solidFill>
                          <a:schemeClr val="accent1">
                            <a:lumMod val="75000"/>
                          </a:schemeClr>
                        </a:solidFill>
                        <a:latin typeface="Helvetica"/>
                        <a:cs typeface="Helvetica"/>
                      </a:endParaRPr>
                    </a:p>
                    <a:p>
                      <a:pPr algn="ctr"/>
                      <a:endParaRPr lang="en-US" sz="2000"/>
                    </a:p>
                  </a:txBody>
                  <a:tcPr marL="103549" marR="103549" marT="51774" marB="51774"/>
                </a:tc>
                <a:extLst>
                  <a:ext uri="{0D108BD9-81ED-4DB2-BD59-A6C34878D82A}">
                    <a16:rowId xmlns:a16="http://schemas.microsoft.com/office/drawing/2014/main" val="732082240"/>
                  </a:ext>
                </a:extLst>
              </a:tr>
              <a:tr h="3228426">
                <a:tc>
                  <a:txBody>
                    <a:bodyPr/>
                    <a:lstStyle/>
                    <a:p>
                      <a:pPr marL="0" lvl="0" indent="-219075" algn="ctr" defTabSz="694944">
                        <a:spcBef>
                          <a:spcPts val="380"/>
                        </a:spcBef>
                        <a:buFont typeface="Arial" panose="020B0604020202020204" pitchFamily="34" charset="0"/>
                        <a:buNone/>
                      </a:pPr>
                      <a:r>
                        <a:rPr lang="en-US" sz="2000" kern="1200">
                          <a:solidFill>
                            <a:schemeClr val="accent1">
                              <a:lumMod val="75000"/>
                            </a:schemeClr>
                          </a:solidFill>
                          <a:latin typeface="Helvetica"/>
                          <a:cs typeface="Helvetica"/>
                        </a:rPr>
                        <a:t>Clinical Education</a:t>
                      </a:r>
                    </a:p>
                    <a:p>
                      <a:pPr marL="0" lvl="0" indent="-219075" algn="ctr" defTabSz="694944">
                        <a:spcBef>
                          <a:spcPts val="380"/>
                        </a:spcBef>
                        <a:buFont typeface="Arial" panose="020B0604020202020204" pitchFamily="34" charset="0"/>
                        <a:buNone/>
                      </a:pPr>
                      <a:r>
                        <a:rPr lang="en-US" sz="2000" kern="1200">
                          <a:solidFill>
                            <a:schemeClr val="accent1">
                              <a:lumMod val="75000"/>
                            </a:schemeClr>
                          </a:solidFill>
                          <a:latin typeface="Helvetica"/>
                          <a:cs typeface="Helvetica"/>
                        </a:rPr>
                        <a:t>Clinical Skills</a:t>
                      </a:r>
                    </a:p>
                    <a:p>
                      <a:pPr marL="0" lvl="0" indent="-219075" algn="ctr" defTabSz="694944">
                        <a:spcBef>
                          <a:spcPts val="380"/>
                        </a:spcBef>
                        <a:buFont typeface="Arial" panose="020B0604020202020204" pitchFamily="34" charset="0"/>
                        <a:buNone/>
                      </a:pPr>
                      <a:r>
                        <a:rPr lang="en-US" sz="2000" kern="1200">
                          <a:solidFill>
                            <a:schemeClr val="accent1">
                              <a:lumMod val="75000"/>
                            </a:schemeClr>
                          </a:solidFill>
                          <a:latin typeface="Helvetica"/>
                          <a:cs typeface="Helvetica"/>
                        </a:rPr>
                        <a:t>Graduate Medical Education</a:t>
                      </a:r>
                    </a:p>
                    <a:p>
                      <a:pPr marL="0" lvl="0" indent="-219075" algn="ctr" defTabSz="694944">
                        <a:spcBef>
                          <a:spcPts val="380"/>
                        </a:spcBef>
                        <a:buFont typeface="Arial" panose="020B0604020202020204" pitchFamily="34" charset="0"/>
                        <a:buNone/>
                      </a:pPr>
                      <a:r>
                        <a:rPr lang="en-US" sz="2000" kern="1200">
                          <a:solidFill>
                            <a:schemeClr val="accent1">
                              <a:lumMod val="75000"/>
                            </a:schemeClr>
                          </a:solidFill>
                          <a:latin typeface="Helvetica"/>
                          <a:cs typeface="Helvetica"/>
                        </a:rPr>
                        <a:t>Osteopathic Principles and Practice</a:t>
                      </a:r>
                    </a:p>
                    <a:p>
                      <a:pPr marL="0" lvl="0" indent="-219075" algn="ctr" defTabSz="694944">
                        <a:spcBef>
                          <a:spcPts val="380"/>
                        </a:spcBef>
                        <a:buFont typeface="Arial" panose="020B0604020202020204" pitchFamily="34" charset="0"/>
                        <a:buNone/>
                      </a:pPr>
                      <a:r>
                        <a:rPr lang="en-US" sz="2000" kern="1200">
                          <a:solidFill>
                            <a:schemeClr val="accent1">
                              <a:lumMod val="75000"/>
                            </a:schemeClr>
                          </a:solidFill>
                          <a:latin typeface="Helvetica"/>
                          <a:cs typeface="Helvetica"/>
                        </a:rPr>
                        <a:t>Primary Care</a:t>
                      </a:r>
                      <a:r>
                        <a:rPr lang="en-US" sz="2000">
                          <a:solidFill>
                            <a:schemeClr val="accent1">
                              <a:lumMod val="75000"/>
                            </a:schemeClr>
                          </a:solidFill>
                          <a:latin typeface="Helvetica"/>
                          <a:cs typeface="Helvetica"/>
                        </a:rPr>
                        <a:t> &amp; Clinical Medicine</a:t>
                      </a:r>
                      <a:endParaRPr lang="en-US" sz="2000" kern="1200">
                        <a:solidFill>
                          <a:schemeClr val="accent1">
                            <a:lumMod val="75000"/>
                          </a:schemeClr>
                        </a:solidFill>
                        <a:latin typeface="Helvetica" panose="020B0604020202020204" pitchFamily="34" charset="0"/>
                        <a:cs typeface="Helvetica" panose="020B0604020202020204" pitchFamily="34" charset="0"/>
                      </a:endParaRPr>
                    </a:p>
                    <a:p>
                      <a:pPr marL="0" lvl="0" indent="-219075" algn="ctr" defTabSz="694944">
                        <a:spcBef>
                          <a:spcPts val="380"/>
                        </a:spcBef>
                        <a:buFont typeface="Arial" panose="020B0604020202020204" pitchFamily="34" charset="0"/>
                        <a:buNone/>
                      </a:pPr>
                      <a:r>
                        <a:rPr lang="en-US" sz="2000" kern="1200">
                          <a:solidFill>
                            <a:schemeClr val="accent1">
                              <a:lumMod val="75000"/>
                            </a:schemeClr>
                          </a:solidFill>
                          <a:latin typeface="Helvetica"/>
                          <a:cs typeface="Helvetica"/>
                        </a:rPr>
                        <a:t>SHSU Physicians Clinic</a:t>
                      </a:r>
                      <a:endParaRPr lang="en-US" sz="2000">
                        <a:solidFill>
                          <a:schemeClr val="accent1">
                            <a:lumMod val="75000"/>
                          </a:schemeClr>
                        </a:solidFill>
                        <a:latin typeface="Helvetica" panose="020B0604020202020204" pitchFamily="34" charset="0"/>
                        <a:cs typeface="Helvetica" panose="020B0604020202020204" pitchFamily="34" charset="0"/>
                      </a:endParaRPr>
                    </a:p>
                    <a:p>
                      <a:endParaRPr lang="en-US" sz="2000"/>
                    </a:p>
                  </a:txBody>
                  <a:tcPr marL="103549" marR="103549" marT="51774" marB="51774"/>
                </a:tc>
                <a:tc>
                  <a:txBody>
                    <a:bodyPr/>
                    <a:lstStyle/>
                    <a:p>
                      <a:pPr marL="63500" lvl="0" indent="-173355" algn="ctr" defTabSz="694944">
                        <a:spcBef>
                          <a:spcPts val="380"/>
                        </a:spcBef>
                      </a:pPr>
                      <a:r>
                        <a:rPr lang="en-US" sz="2000" kern="1200">
                          <a:solidFill>
                            <a:schemeClr val="accent1">
                              <a:lumMod val="75000"/>
                            </a:schemeClr>
                          </a:solidFill>
                          <a:latin typeface="Helvetica"/>
                          <a:cs typeface="Helvetica"/>
                        </a:rPr>
                        <a:t>Assessment, Evaluation &amp; Accreditation</a:t>
                      </a:r>
                    </a:p>
                    <a:p>
                      <a:pPr marL="63500" lvl="0" indent="-173355" algn="ctr" defTabSz="694944">
                        <a:spcBef>
                          <a:spcPts val="380"/>
                        </a:spcBef>
                      </a:pPr>
                      <a:r>
                        <a:rPr lang="en-US" sz="2000" kern="1200">
                          <a:solidFill>
                            <a:schemeClr val="accent1">
                              <a:lumMod val="75000"/>
                            </a:schemeClr>
                          </a:solidFill>
                          <a:latin typeface="Helvetica"/>
                          <a:cs typeface="Helvetica"/>
                        </a:rPr>
                        <a:t>Medical Student Affairs</a:t>
                      </a:r>
                    </a:p>
                    <a:p>
                      <a:pPr marL="63500" lvl="0" indent="-173355" algn="ctr" defTabSz="694944">
                        <a:spcBef>
                          <a:spcPts val="380"/>
                        </a:spcBef>
                      </a:pPr>
                      <a:r>
                        <a:rPr lang="en-US" sz="2000" kern="1200">
                          <a:solidFill>
                            <a:schemeClr val="accent1">
                              <a:lumMod val="75000"/>
                            </a:schemeClr>
                          </a:solidFill>
                          <a:latin typeface="Helvetica"/>
                          <a:cs typeface="Helvetica"/>
                        </a:rPr>
                        <a:t>Program Support and Resources</a:t>
                      </a:r>
                      <a:endParaRPr lang="en-US" sz="2000">
                        <a:solidFill>
                          <a:schemeClr val="accent1">
                            <a:lumMod val="75000"/>
                          </a:schemeClr>
                        </a:solidFill>
                        <a:latin typeface="Helvetica"/>
                        <a:cs typeface="Helvetica"/>
                      </a:endParaRPr>
                    </a:p>
                    <a:p>
                      <a:endParaRPr lang="en-US" sz="2000"/>
                    </a:p>
                  </a:txBody>
                  <a:tcPr marL="103549" marR="103549" marT="51774" marB="51774"/>
                </a:tc>
                <a:tc>
                  <a:txBody>
                    <a:bodyPr/>
                    <a:lstStyle/>
                    <a:p>
                      <a:pPr marL="63500" lvl="0" indent="-173355" algn="ctr" defTabSz="694944">
                        <a:spcBef>
                          <a:spcPts val="380"/>
                        </a:spcBef>
                      </a:pPr>
                      <a:r>
                        <a:rPr lang="en-US" sz="2000" kern="1200" dirty="0">
                          <a:solidFill>
                            <a:schemeClr val="accent1">
                              <a:lumMod val="75000"/>
                            </a:schemeClr>
                          </a:solidFill>
                          <a:latin typeface="Helvetica"/>
                          <a:cs typeface="Helvetica"/>
                        </a:rPr>
                        <a:t>Clinical Anatomy</a:t>
                      </a:r>
                    </a:p>
                    <a:p>
                      <a:pPr marL="63500" lvl="0" indent="-173355" algn="ctr" defTabSz="694944">
                        <a:spcBef>
                          <a:spcPts val="380"/>
                        </a:spcBef>
                      </a:pPr>
                      <a:r>
                        <a:rPr lang="en-US" sz="2000" kern="1200" dirty="0">
                          <a:solidFill>
                            <a:schemeClr val="accent1">
                              <a:lumMod val="75000"/>
                            </a:schemeClr>
                          </a:solidFill>
                          <a:latin typeface="Helvetica"/>
                          <a:cs typeface="Helvetica"/>
                        </a:rPr>
                        <a:t>Molecular and Cellular Biology</a:t>
                      </a:r>
                    </a:p>
                    <a:p>
                      <a:pPr marL="63500" lvl="0" indent="-173355" algn="ctr" defTabSz="694944">
                        <a:spcBef>
                          <a:spcPts val="380"/>
                        </a:spcBef>
                      </a:pPr>
                      <a:r>
                        <a:rPr lang="en-US" sz="2000" kern="1200" dirty="0">
                          <a:solidFill>
                            <a:schemeClr val="accent1">
                              <a:lumMod val="75000"/>
                            </a:schemeClr>
                          </a:solidFill>
                          <a:latin typeface="Helvetica"/>
                          <a:cs typeface="Helvetica"/>
                        </a:rPr>
                        <a:t>Physiology and Pharmacology</a:t>
                      </a:r>
                    </a:p>
                    <a:p>
                      <a:pPr marL="63500" lvl="0" indent="-173355" algn="ctr" defTabSz="694944">
                        <a:spcBef>
                          <a:spcPts val="380"/>
                        </a:spcBef>
                      </a:pPr>
                      <a:r>
                        <a:rPr lang="en-US" sz="2000" dirty="0">
                          <a:solidFill>
                            <a:schemeClr val="accent1">
                              <a:lumMod val="75000"/>
                            </a:schemeClr>
                          </a:solidFill>
                          <a:latin typeface="Helvetica"/>
                          <a:cs typeface="Helvetica"/>
                        </a:rPr>
                        <a:t>Office of Research</a:t>
                      </a:r>
                      <a:endParaRPr lang="en-US" sz="2000" dirty="0"/>
                    </a:p>
                  </a:txBody>
                  <a:tcPr marL="103549" marR="103549" marT="51774" marB="51774"/>
                </a:tc>
                <a:extLst>
                  <a:ext uri="{0D108BD9-81ED-4DB2-BD59-A6C34878D82A}">
                    <a16:rowId xmlns:a16="http://schemas.microsoft.com/office/drawing/2014/main" val="3024590957"/>
                  </a:ext>
                </a:extLst>
              </a:tr>
            </a:tbl>
          </a:graphicData>
        </a:graphic>
      </p:graphicFrame>
    </p:spTree>
    <p:extLst>
      <p:ext uri="{BB962C8B-B14F-4D97-AF65-F5344CB8AC3E}">
        <p14:creationId xmlns:p14="http://schemas.microsoft.com/office/powerpoint/2010/main" val="19401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218660" y="153090"/>
            <a:ext cx="11840818"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460581" y="1260731"/>
            <a:ext cx="10525541" cy="734294"/>
          </a:xfrm>
        </p:spPr>
        <p:txBody>
          <a:bodyPr>
            <a:normAutofit/>
          </a:bodyPr>
          <a:lstStyle/>
          <a:p>
            <a:pPr marL="0" indent="0">
              <a:buNone/>
            </a:pPr>
            <a:r>
              <a:rPr lang="en-US" b="1" dirty="0">
                <a:solidFill>
                  <a:schemeClr val="accent1">
                    <a:lumMod val="75000"/>
                  </a:schemeClr>
                </a:solidFill>
                <a:latin typeface="Helvetica" pitchFamily="2" charset="0"/>
                <a:ea typeface="Helvetica Neue" panose="02000503000000020004" pitchFamily="2" charset="0"/>
                <a:cs typeface="Helvetica Neue" panose="02000503000000020004" pitchFamily="2" charset="0"/>
              </a:rPr>
              <a:t>Priority 1: Prioritize Student Success and Student Access</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4" name="Content Placeholder 2">
            <a:extLst>
              <a:ext uri="{FF2B5EF4-FFF2-40B4-BE49-F238E27FC236}">
                <a16:creationId xmlns:a16="http://schemas.microsoft.com/office/drawing/2014/main" id="{6DEAC3E4-BD90-C23B-0494-8DD541A898AF}"/>
              </a:ext>
            </a:extLst>
          </p:cNvPr>
          <p:cNvSpPr txBox="1">
            <a:spLocks/>
          </p:cNvSpPr>
          <p:nvPr/>
        </p:nvSpPr>
        <p:spPr>
          <a:xfrm>
            <a:off x="575872" y="2011417"/>
            <a:ext cx="11040256" cy="46934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solidFill>
                  <a:schemeClr val="bg2">
                    <a:lumMod val="10000"/>
                  </a:schemeClr>
                </a:solidFill>
                <a:latin typeface="Helvetica" panose="020B0604020202020204" pitchFamily="34" charset="0"/>
                <a:cs typeface="Helvetica" panose="020B0604020202020204" pitchFamily="34" charset="0"/>
              </a:rPr>
              <a:t>Worked with 4 different pipeline programs </a:t>
            </a:r>
            <a:r>
              <a:rPr lang="en-US">
                <a:effectLst/>
                <a:latin typeface="Helvetica" panose="020B0604020202020204" pitchFamily="34" charset="0"/>
                <a:ea typeface="Arial" panose="020B0604020202020204" pitchFamily="34" charset="0"/>
                <a:cs typeface="Helvetica" panose="020B0604020202020204" pitchFamily="34" charset="0"/>
              </a:rPr>
              <a:t>to prepare high school and undergraduate students to enter careers in medicine. (JAMP)</a:t>
            </a:r>
            <a:endParaRPr lang="en-US">
              <a:solidFill>
                <a:schemeClr val="bg2">
                  <a:lumMod val="10000"/>
                </a:schemeClr>
              </a:solidFill>
              <a:latin typeface="Helvetica" panose="020B0604020202020204" pitchFamily="34" charset="0"/>
              <a:cs typeface="Helvetica" panose="020B0604020202020204" pitchFamily="34" charset="0"/>
            </a:endParaRPr>
          </a:p>
          <a:p>
            <a:pPr lvl="1"/>
            <a:r>
              <a:rPr lang="en-US">
                <a:solidFill>
                  <a:schemeClr val="bg2">
                    <a:lumMod val="10000"/>
                  </a:schemeClr>
                </a:solidFill>
                <a:latin typeface="Helvetica" panose="020B0604020202020204" pitchFamily="34" charset="0"/>
                <a:cs typeface="Helvetica" panose="020B0604020202020204" pitchFamily="34" charset="0"/>
              </a:rPr>
              <a:t>Provided licensing exam resources (on-site and on-line)</a:t>
            </a:r>
          </a:p>
          <a:p>
            <a:pPr lvl="1"/>
            <a:r>
              <a:rPr lang="en-US">
                <a:solidFill>
                  <a:schemeClr val="bg2">
                    <a:lumMod val="10000"/>
                  </a:schemeClr>
                </a:solidFill>
                <a:latin typeface="Helvetica" panose="020B0604020202020204" pitchFamily="34" charset="0"/>
                <a:cs typeface="Helvetica" panose="020B0604020202020204" pitchFamily="34" charset="0"/>
              </a:rPr>
              <a:t>Granted travel awards for research distribution, national leadership roles, and advocacy opportunities</a:t>
            </a:r>
          </a:p>
          <a:p>
            <a:pPr lvl="1"/>
            <a:r>
              <a:rPr lang="en-US">
                <a:solidFill>
                  <a:schemeClr val="bg2">
                    <a:lumMod val="10000"/>
                  </a:schemeClr>
                </a:solidFill>
                <a:latin typeface="Helvetica" panose="020B0604020202020204" pitchFamily="34" charset="0"/>
                <a:cs typeface="Helvetica" panose="020B0604020202020204" pitchFamily="34" charset="0"/>
              </a:rPr>
              <a:t>Designed Learning Communities with faculty and staff who serve as mentors and advisors</a:t>
            </a:r>
          </a:p>
          <a:p>
            <a:pPr lvl="1"/>
            <a:r>
              <a:rPr lang="en-US">
                <a:solidFill>
                  <a:schemeClr val="bg2">
                    <a:lumMod val="10000"/>
                  </a:schemeClr>
                </a:solidFill>
                <a:latin typeface="Helvetica" panose="020B0604020202020204" pitchFamily="34" charset="0"/>
                <a:cs typeface="Helvetica" panose="020B0604020202020204" pitchFamily="34" charset="0"/>
              </a:rPr>
              <a:t>Trained tutors and managed the COM peer tutoring program </a:t>
            </a:r>
          </a:p>
          <a:p>
            <a:pPr lvl="1"/>
            <a:r>
              <a:rPr lang="en-US">
                <a:solidFill>
                  <a:schemeClr val="bg2">
                    <a:lumMod val="10000"/>
                  </a:schemeClr>
                </a:solidFill>
                <a:latin typeface="Helvetica" panose="020B0604020202020204" pitchFamily="34" charset="0"/>
                <a:cs typeface="Helvetica" panose="020B0604020202020204" pitchFamily="34" charset="0"/>
              </a:rPr>
              <a:t>Utilized a clinical skills training approach which includes Standardized Patients (SPs) and simulation to prepare students for clerkships.</a:t>
            </a:r>
          </a:p>
          <a:p>
            <a:pPr lvl="1"/>
            <a:r>
              <a:rPr lang="en-US">
                <a:solidFill>
                  <a:schemeClr val="bg2">
                    <a:lumMod val="10000"/>
                  </a:schemeClr>
                </a:solidFill>
                <a:latin typeface="Helvetica" panose="020B0604020202020204" pitchFamily="34" charset="0"/>
                <a:cs typeface="Helvetica" panose="020B0604020202020204" pitchFamily="34" charset="0"/>
              </a:rPr>
              <a:t>Provided career development programming for residency preparation</a:t>
            </a:r>
            <a:endParaRPr lang="en-US">
              <a:latin typeface="Helvetica" pitchFamily="2" charset="0"/>
              <a:cs typeface="Helvetica" pitchFamily="2" charset="0"/>
            </a:endParaRPr>
          </a:p>
          <a:p>
            <a:pPr lvl="1"/>
            <a:endParaRPr lang="en-US">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4981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73634" y="169902"/>
            <a:ext cx="11844045"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547315" y="1466885"/>
            <a:ext cx="10525541" cy="646395"/>
          </a:xfrm>
        </p:spPr>
        <p:txBody>
          <a:bodyPr vert="horz" lIns="91440" tIns="45720" rIns="91440" bIns="45720" rtlCol="0" anchor="t">
            <a:normAutofit/>
          </a:bodyPr>
          <a:lstStyle/>
          <a:p>
            <a:pPr marL="0" indent="0">
              <a:buNone/>
            </a:pPr>
            <a:r>
              <a:rPr lang="en-US" b="1" dirty="0">
                <a:solidFill>
                  <a:schemeClr val="accent1">
                    <a:lumMod val="75000"/>
                  </a:schemeClr>
                </a:solidFill>
                <a:latin typeface="Helvetica"/>
                <a:ea typeface="Helvetica Neue" panose="02000503000000020004" pitchFamily="2" charset="0"/>
                <a:cs typeface="Helvetica Neue" panose="02000503000000020004" pitchFamily="2" charset="0"/>
              </a:rPr>
              <a:t>Priority 2: Embody a Culture of Excellence</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373678" y="6127267"/>
            <a:ext cx="685800" cy="596900"/>
          </a:xfrm>
          <a:prstGeom prst="rect">
            <a:avLst/>
          </a:prstGeom>
        </p:spPr>
      </p:pic>
      <p:sp>
        <p:nvSpPr>
          <p:cNvPr id="9" name="TextBox 8">
            <a:extLst>
              <a:ext uri="{FF2B5EF4-FFF2-40B4-BE49-F238E27FC236}">
                <a16:creationId xmlns:a16="http://schemas.microsoft.com/office/drawing/2014/main" id="{E63B4B66-6186-1325-B620-9573ECD43063}"/>
              </a:ext>
            </a:extLst>
          </p:cNvPr>
          <p:cNvSpPr txBox="1"/>
          <p:nvPr/>
        </p:nvSpPr>
        <p:spPr>
          <a:xfrm>
            <a:off x="419075" y="2011548"/>
            <a:ext cx="11498604" cy="3785652"/>
          </a:xfrm>
          <a:prstGeom prst="rect">
            <a:avLst/>
          </a:prstGeom>
          <a:noFill/>
        </p:spPr>
        <p:txBody>
          <a:bodyPr wrap="square">
            <a:spAutoFit/>
          </a:bodyPr>
          <a:lstStyle/>
          <a:p>
            <a:pPr marL="342900" marR="0" lvl="0"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SHSU-COM is already one of the more competitive DO schools in the </a:t>
            </a:r>
            <a:r>
              <a:rPr lang="en-US" sz="2400">
                <a:effectLst/>
                <a:latin typeface="Helvetica" panose="020B0604020202020204" pitchFamily="34" charset="0"/>
                <a:ea typeface="Arial" panose="020B0604020202020204" pitchFamily="34" charset="0"/>
                <a:cs typeface="Helvetica" panose="020B0604020202020204" pitchFamily="34" charset="0"/>
              </a:rPr>
              <a:t>nation</a:t>
            </a:r>
            <a:endParaRPr lang="en-US" sz="2400" dirty="0">
              <a:effectLst/>
              <a:latin typeface="Helvetica" panose="020B0604020202020204" pitchFamily="34" charset="0"/>
              <a:ea typeface="Arial" panose="020B0604020202020204" pitchFamily="34" charset="0"/>
              <a:cs typeface="Helvetica" panose="020B0604020202020204" pitchFamily="34" charset="0"/>
            </a:endParaRPr>
          </a:p>
          <a:p>
            <a:pPr marL="800100" marR="0" lvl="1" indent="-342900">
              <a:spcBef>
                <a:spcPts val="0"/>
              </a:spcBef>
              <a:spcAft>
                <a:spcPts val="0"/>
              </a:spcAft>
              <a:buFont typeface="Arial" panose="020B0604020202020204" pitchFamily="34" charset="0"/>
              <a:buChar char="•"/>
            </a:pPr>
            <a:r>
              <a:rPr lang="en-US" sz="2400">
                <a:latin typeface="Helvetica" panose="020B0604020202020204" pitchFamily="34" charset="0"/>
                <a:ea typeface="Arial" panose="020B0604020202020204" pitchFamily="34" charset="0"/>
                <a:cs typeface="Helvetica" panose="020B0604020202020204" pitchFamily="34" charset="0"/>
              </a:rPr>
              <a:t>A</a:t>
            </a:r>
            <a:r>
              <a:rPr lang="en-US" sz="2400">
                <a:effectLst/>
                <a:latin typeface="Helvetica" panose="020B0604020202020204" pitchFamily="34" charset="0"/>
                <a:ea typeface="Arial" panose="020B0604020202020204" pitchFamily="34" charset="0"/>
                <a:cs typeface="Helvetica" panose="020B0604020202020204" pitchFamily="34" charset="0"/>
              </a:rPr>
              <a:t>verage</a:t>
            </a:r>
            <a:r>
              <a:rPr lang="en-US" sz="2400" dirty="0">
                <a:effectLst/>
                <a:latin typeface="Helvetica" panose="020B0604020202020204" pitchFamily="34" charset="0"/>
                <a:ea typeface="Arial" panose="020B0604020202020204" pitchFamily="34" charset="0"/>
                <a:cs typeface="Helvetica" panose="020B0604020202020204" pitchFamily="34" charset="0"/>
              </a:rPr>
              <a:t> matriculant metrics of 506 MCAT/3.69 GPA.</a:t>
            </a:r>
          </a:p>
          <a:p>
            <a:pPr marL="800100" marR="0" lvl="1"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National average (2021) was 504 MCAT/3.56 GPA</a:t>
            </a:r>
          </a:p>
          <a:p>
            <a:pPr marL="342900" marR="0" lvl="0" indent="-342900">
              <a:spcBef>
                <a:spcPts val="0"/>
              </a:spcBef>
              <a:spcAft>
                <a:spcPts val="0"/>
              </a:spcAft>
              <a:buFont typeface="Arial" panose="020B0604020202020204" pitchFamily="34" charset="0"/>
              <a:buChar char="•"/>
            </a:pPr>
            <a:r>
              <a:rPr lang="en-US" sz="2400" dirty="0">
                <a:latin typeface="Helvetica" panose="020B0604020202020204" pitchFamily="34" charset="0"/>
                <a:ea typeface="Arial" panose="020B0604020202020204" pitchFamily="34" charset="0"/>
                <a:cs typeface="Helvetica" panose="020B0604020202020204" pitchFamily="34" charset="0"/>
              </a:rPr>
              <a:t>38 highly qualified faculty who teach, mentor and advise our student doctors. </a:t>
            </a:r>
          </a:p>
          <a:p>
            <a:pPr marL="342900" marR="0" lvl="0" indent="-342900">
              <a:spcBef>
                <a:spcPts val="0"/>
              </a:spcBef>
              <a:spcAft>
                <a:spcPts val="0"/>
              </a:spcAft>
              <a:buFont typeface="Arial" panose="020B0604020202020204" pitchFamily="34" charset="0"/>
              <a:buChar char="•"/>
            </a:pPr>
            <a:r>
              <a:rPr lang="en-US" sz="2400">
                <a:latin typeface="Helvetica" panose="020B0604020202020204" pitchFamily="34" charset="0"/>
                <a:ea typeface="Arial" panose="020B0604020202020204" pitchFamily="34" charset="0"/>
                <a:cs typeface="Helvetica" panose="020B0604020202020204" pitchFamily="34" charset="0"/>
              </a:rPr>
              <a:t>I</a:t>
            </a:r>
            <a:r>
              <a:rPr lang="en-US" sz="2400">
                <a:effectLst/>
                <a:latin typeface="Helvetica" panose="020B0604020202020204" pitchFamily="34" charset="0"/>
                <a:ea typeface="Arial" panose="020B0604020202020204" pitchFamily="34" charset="0"/>
                <a:cs typeface="Helvetica" panose="020B0604020202020204" pitchFamily="34" charset="0"/>
              </a:rPr>
              <a:t>naugural</a:t>
            </a:r>
            <a:r>
              <a:rPr lang="en-US" sz="2400" dirty="0">
                <a:effectLst/>
                <a:latin typeface="Helvetica" panose="020B0604020202020204" pitchFamily="34" charset="0"/>
                <a:ea typeface="Arial" panose="020B0604020202020204" pitchFamily="34" charset="0"/>
                <a:cs typeface="Helvetica" panose="020B0604020202020204" pitchFamily="34" charset="0"/>
              </a:rPr>
              <a:t> class will complete their third-year clerkships Summer 2023.</a:t>
            </a:r>
          </a:p>
          <a:p>
            <a:pPr marL="800100" marR="0" lvl="1"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Outstanding evaluations from clinical rotations </a:t>
            </a:r>
            <a:endParaRPr lang="en-US" sz="2400">
              <a:effectLst/>
              <a:latin typeface="Helvetica" panose="020B0604020202020204" pitchFamily="34" charset="0"/>
              <a:ea typeface="Arial" panose="020B0604020202020204" pitchFamily="34" charset="0"/>
              <a:cs typeface="Helvetica" panose="020B0604020202020204" pitchFamily="34" charset="0"/>
            </a:endParaRPr>
          </a:p>
          <a:p>
            <a:pPr marL="800100" marR="0" lvl="1"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97.1% pass rate on their first Board examination</a:t>
            </a:r>
          </a:p>
          <a:p>
            <a:pPr marL="1257300" marR="0" lvl="2"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3% higher than the national average</a:t>
            </a:r>
          </a:p>
          <a:p>
            <a:pPr marL="1257300" marR="0" lvl="2"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Ranked in the top 20% out of all COMs</a:t>
            </a:r>
          </a:p>
          <a:p>
            <a:pPr marL="1714500" marR="0" lvl="3" indent="-342900">
              <a:spcBef>
                <a:spcPts val="0"/>
              </a:spcBef>
              <a:spcAft>
                <a:spcPts val="0"/>
              </a:spcAft>
              <a:buFont typeface="Arial" panose="020B0604020202020204" pitchFamily="34" charset="0"/>
              <a:buChar char="•"/>
            </a:pPr>
            <a:r>
              <a:rPr lang="en-US" sz="2400" dirty="0">
                <a:effectLst/>
                <a:latin typeface="Helvetica" panose="020B0604020202020204" pitchFamily="34" charset="0"/>
                <a:ea typeface="Arial" panose="020B0604020202020204" pitchFamily="34" charset="0"/>
                <a:cs typeface="Helvetica" panose="020B0604020202020204" pitchFamily="34" charset="0"/>
              </a:rPr>
              <a:t> (note: this is unofficial data with final verification in mid-2023)</a:t>
            </a:r>
            <a:endParaRPr lang="en-US" sz="2400" dirty="0">
              <a:latin typeface="Helvetica" panose="020B0604020202020204" pitchFamily="34" charset="0"/>
              <a:ea typeface="Arial"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6064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142240" y="321148"/>
            <a:ext cx="11917238"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23333" y="2465704"/>
            <a:ext cx="10545333" cy="3747461"/>
          </a:xfrm>
        </p:spPr>
        <p:txBody>
          <a:bodyPr vert="horz" lIns="91440" tIns="45720" rIns="91440" bIns="45720" rtlCol="0" anchor="t">
            <a:normAutofit/>
          </a:bodyPr>
          <a:lstStyle/>
          <a:p>
            <a:r>
              <a:rPr lang="en-US" sz="2600" dirty="0">
                <a:effectLst/>
                <a:latin typeface="Helvetica"/>
                <a:ea typeface="Arial" panose="020B0604020202020204" pitchFamily="34" charset="0"/>
                <a:cs typeface="Helvetica"/>
              </a:rPr>
              <a:t>Established 7 regional clinical core sites in community-based, rural and underserved areas of East Texas </a:t>
            </a:r>
            <a:r>
              <a:rPr lang="en-US" sz="2600">
                <a:effectLst/>
                <a:latin typeface="Helvetica"/>
                <a:ea typeface="Arial" panose="020B0604020202020204" pitchFamily="34" charset="0"/>
                <a:cs typeface="Helvetica"/>
              </a:rPr>
              <a:t>for clinical</a:t>
            </a:r>
            <a:r>
              <a:rPr lang="en-US" sz="2600" dirty="0">
                <a:effectLst/>
                <a:latin typeface="Helvetica"/>
                <a:ea typeface="Arial" panose="020B0604020202020204" pitchFamily="34" charset="0"/>
                <a:cs typeface="Helvetica"/>
              </a:rPr>
              <a:t> education.</a:t>
            </a:r>
          </a:p>
          <a:p>
            <a:r>
              <a:rPr lang="en-US" sz="2600" dirty="0">
                <a:effectLst/>
                <a:latin typeface="Helvetica" panose="020B0604020202020204" pitchFamily="34" charset="0"/>
                <a:ea typeface="Arial" panose="020B0604020202020204" pitchFamily="34" charset="0"/>
                <a:cs typeface="Helvetica" panose="020B0604020202020204" pitchFamily="34" charset="0"/>
              </a:rPr>
              <a:t>80 Signed affiliation agreements with 25 more pending </a:t>
            </a:r>
            <a:r>
              <a:rPr lang="en-US" sz="2600">
                <a:effectLst/>
                <a:latin typeface="Helvetica" panose="020B0604020202020204" pitchFamily="34" charset="0"/>
                <a:ea typeface="Arial" panose="020B0604020202020204" pitchFamily="34" charset="0"/>
                <a:cs typeface="Helvetica" panose="020B0604020202020204" pitchFamily="34" charset="0"/>
              </a:rPr>
              <a:t>approval</a:t>
            </a:r>
          </a:p>
          <a:p>
            <a:r>
              <a:rPr lang="en-US" sz="2400">
                <a:effectLst/>
                <a:latin typeface="Helvetica" panose="020B0604020202020204" pitchFamily="34" charset="0"/>
                <a:ea typeface="Arial" panose="020B0604020202020204" pitchFamily="34" charset="0"/>
                <a:cs typeface="Helvetica" panose="020B0604020202020204" pitchFamily="34" charset="0"/>
              </a:rPr>
              <a:t>250 clerkship rotations and more than 650 credentialed preceptors</a:t>
            </a:r>
          </a:p>
          <a:p>
            <a:r>
              <a:rPr lang="en-US" sz="2600" dirty="0">
                <a:effectLst/>
                <a:latin typeface="Helvetica" panose="020B0604020202020204" pitchFamily="34" charset="0"/>
                <a:ea typeface="Arial" panose="020B0604020202020204" pitchFamily="34" charset="0"/>
                <a:cs typeface="Helvetica" panose="020B0604020202020204" pitchFamily="34" charset="0"/>
              </a:rPr>
              <a:t>SHSU-COM partners with multiple local and national </a:t>
            </a:r>
            <a:r>
              <a:rPr lang="en-US" sz="2600">
                <a:effectLst/>
                <a:latin typeface="Helvetica" panose="020B0604020202020204" pitchFamily="34" charset="0"/>
                <a:ea typeface="Arial" panose="020B0604020202020204" pitchFamily="34" charset="0"/>
                <a:cs typeface="Helvetica" panose="020B0604020202020204" pitchFamily="34" charset="0"/>
              </a:rPr>
              <a:t>foundations</a:t>
            </a:r>
          </a:p>
          <a:p>
            <a:pPr lvl="1"/>
            <a:r>
              <a:rPr lang="en-US" sz="2200">
                <a:latin typeface="Helvetica" panose="020B0604020202020204" pitchFamily="34" charset="0"/>
                <a:ea typeface="Arial" panose="020B0604020202020204" pitchFamily="34" charset="0"/>
                <a:cs typeface="Helvetica" panose="020B0604020202020204" pitchFamily="34" charset="0"/>
              </a:rPr>
              <a:t>Montgomery Emergency Medical Services, Texas Area Health Education Center (AHEC) East, Texas Rural Health Association, the </a:t>
            </a:r>
            <a:r>
              <a:rPr lang="en-US" sz="2200">
                <a:effectLst/>
                <a:latin typeface="Helvetica" panose="020B0604020202020204" pitchFamily="34" charset="0"/>
                <a:ea typeface="Arial" panose="020B0604020202020204" pitchFamily="34" charset="0"/>
                <a:cs typeface="Helvetica" panose="020B0604020202020204" pitchFamily="34" charset="0"/>
              </a:rPr>
              <a:t>American Heart Association, Meals on Wheels, Angel Reach's Transitional Living Program, Yes to Youth, the Montgomery County Foodbank, the Salvation Army, etc.</a:t>
            </a:r>
          </a:p>
          <a:p>
            <a:endParaRPr lang="en-US" sz="240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4" name="TextBox 3">
            <a:extLst>
              <a:ext uri="{FF2B5EF4-FFF2-40B4-BE49-F238E27FC236}">
                <a16:creationId xmlns:a16="http://schemas.microsoft.com/office/drawing/2014/main" id="{0FFA29AA-B378-2653-15C2-0C63DBDE4046}"/>
              </a:ext>
            </a:extLst>
          </p:cNvPr>
          <p:cNvSpPr txBox="1"/>
          <p:nvPr/>
        </p:nvSpPr>
        <p:spPr>
          <a:xfrm>
            <a:off x="775855" y="1646711"/>
            <a:ext cx="96902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lumMod val="75000"/>
                  </a:schemeClr>
                </a:solidFill>
                <a:latin typeface="Helvetica"/>
                <a:cs typeface="Helvetica"/>
              </a:rPr>
              <a:t>Priority 3: Elevate the Reputation and Visibility of SHSU</a:t>
            </a:r>
          </a:p>
        </p:txBody>
      </p:sp>
    </p:spTree>
    <p:extLst>
      <p:ext uri="{BB962C8B-B14F-4D97-AF65-F5344CB8AC3E}">
        <p14:creationId xmlns:p14="http://schemas.microsoft.com/office/powerpoint/2010/main" val="284992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111760" y="182603"/>
            <a:ext cx="11947718"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FY 2023 Accomplishments</a:t>
            </a:r>
          </a:p>
        </p:txBody>
      </p:sp>
      <p:sp>
        <p:nvSpPr>
          <p:cNvPr id="3" name="Content Placeholder 2">
            <a:extLst>
              <a:ext uri="{FF2B5EF4-FFF2-40B4-BE49-F238E27FC236}">
                <a16:creationId xmlns:a16="http://schemas.microsoft.com/office/drawing/2014/main" id="{433606AF-ABBC-BCE0-1627-02EF7093D913}"/>
              </a:ext>
            </a:extLst>
          </p:cNvPr>
          <p:cNvSpPr>
            <a:spLocks noGrp="1"/>
          </p:cNvSpPr>
          <p:nvPr>
            <p:ph idx="1"/>
          </p:nvPr>
        </p:nvSpPr>
        <p:spPr>
          <a:xfrm>
            <a:off x="848136" y="1825625"/>
            <a:ext cx="10525541" cy="4475648"/>
          </a:xfrm>
        </p:spPr>
        <p:txBody>
          <a:bodyPr vert="horz" lIns="91440" tIns="45720" rIns="91440" bIns="45720" rtlCol="0" anchor="t">
            <a:normAutofit/>
          </a:bodyPr>
          <a:lstStyle/>
          <a:p>
            <a:pPr marL="0" indent="0">
              <a:buNone/>
            </a:pPr>
            <a:endParaRPr lang="en-US" sz="240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0" indent="0">
              <a:buNone/>
            </a:pPr>
            <a:r>
              <a:rPr lang="en-US" sz="2400" b="1"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Graduate Medical Education </a:t>
            </a:r>
          </a:p>
          <a:p>
            <a:r>
              <a:rPr lang="en-US" sz="240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Received a $5.7M federal grant from HRSA to launch a rural family medicine residency program in Huntsville, TX in July 2023.</a:t>
            </a:r>
          </a:p>
          <a:p>
            <a:r>
              <a:rPr lang="en-US" sz="240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Matched 4 residents into the Huntsville Memorial Hospital Program.</a:t>
            </a:r>
          </a:p>
          <a:p>
            <a:r>
              <a:rPr lang="en-US" sz="240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Several new rural and community-based residency programs currently in development.</a:t>
            </a:r>
          </a:p>
          <a:p>
            <a:pPr marL="0" indent="0">
              <a:buNone/>
            </a:pPr>
            <a:endParaRPr lang="en-US" sz="80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p>
            <a:pPr marL="0" indent="0">
              <a:buNone/>
            </a:pPr>
            <a:r>
              <a:rPr lang="en-US" sz="2400" b="1"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SHSU Physicians Clinic</a:t>
            </a:r>
          </a:p>
          <a:p>
            <a:r>
              <a:rPr lang="en-US" sz="240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Expanded clinical operations to provide high quality patient care to the local community.</a:t>
            </a: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4" name="TextBox 3">
            <a:extLst>
              <a:ext uri="{FF2B5EF4-FFF2-40B4-BE49-F238E27FC236}">
                <a16:creationId xmlns:a16="http://schemas.microsoft.com/office/drawing/2014/main" id="{A14CCCAD-FF44-9F3C-D9AA-FAA91D67E1FC}"/>
              </a:ext>
            </a:extLst>
          </p:cNvPr>
          <p:cNvSpPr txBox="1"/>
          <p:nvPr/>
        </p:nvSpPr>
        <p:spPr>
          <a:xfrm>
            <a:off x="310738" y="1508166"/>
            <a:ext cx="115606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1">
                    <a:lumMod val="75000"/>
                  </a:schemeClr>
                </a:solidFill>
                <a:latin typeface="Helvetica"/>
                <a:ea typeface="+mn-lt"/>
                <a:cs typeface="+mn-lt"/>
              </a:rPr>
              <a:t>Priority 4: Expand and Elevate our Service to the State and Beyond</a:t>
            </a:r>
            <a:endParaRPr lang="en-US" sz="2800" b="1" dirty="0">
              <a:solidFill>
                <a:schemeClr val="accent1">
                  <a:lumMod val="75000"/>
                </a:schemeClr>
              </a:solidFill>
              <a:latin typeface="Helvetica"/>
              <a:cs typeface="Calibri" panose="020F0502020204030204"/>
            </a:endParaRPr>
          </a:p>
        </p:txBody>
      </p:sp>
    </p:spTree>
    <p:extLst>
      <p:ext uri="{BB962C8B-B14F-4D97-AF65-F5344CB8AC3E}">
        <p14:creationId xmlns:p14="http://schemas.microsoft.com/office/powerpoint/2010/main" val="99055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5" name="Title 1">
            <a:extLst>
              <a:ext uri="{FF2B5EF4-FFF2-40B4-BE49-F238E27FC236}">
                <a16:creationId xmlns:a16="http://schemas.microsoft.com/office/drawing/2014/main" id="{0D632CB9-ADC2-E274-4E42-69E47FD9FB33}"/>
              </a:ext>
            </a:extLst>
          </p:cNvPr>
          <p:cNvSpPr>
            <a:spLocks noGrp="1"/>
          </p:cNvSpPr>
          <p:nvPr>
            <p:ph type="title"/>
          </p:nvPr>
        </p:nvSpPr>
        <p:spPr>
          <a:xfrm>
            <a:off x="838199" y="139354"/>
            <a:ext cx="10515600"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2DA2C932-99DF-D06F-A956-CC184A043E78}"/>
              </a:ext>
            </a:extLst>
          </p:cNvPr>
          <p:cNvGraphicFramePr>
            <a:graphicFrameLocks noGrp="1"/>
          </p:cNvGraphicFramePr>
          <p:nvPr>
            <p:extLst>
              <p:ext uri="{D42A27DB-BD31-4B8C-83A1-F6EECF244321}">
                <p14:modId xmlns:p14="http://schemas.microsoft.com/office/powerpoint/2010/main" val="2876940019"/>
              </p:ext>
            </p:extLst>
          </p:nvPr>
        </p:nvGraphicFramePr>
        <p:xfrm>
          <a:off x="838199" y="1088151"/>
          <a:ext cx="10515600" cy="5485369"/>
        </p:xfrm>
        <a:graphic>
          <a:graphicData uri="http://schemas.openxmlformats.org/drawingml/2006/table">
            <a:tbl>
              <a:tblPr firstRow="1" bandRow="1">
                <a:tableStyleId>{21E4AEA4-8DFA-4A89-87EB-49C32662AFE0}</a:tableStyleId>
              </a:tblPr>
              <a:tblGrid>
                <a:gridCol w="2806149">
                  <a:extLst>
                    <a:ext uri="{9D8B030D-6E8A-4147-A177-3AD203B41FA5}">
                      <a16:colId xmlns:a16="http://schemas.microsoft.com/office/drawing/2014/main" val="1196900940"/>
                    </a:ext>
                  </a:extLst>
                </a:gridCol>
                <a:gridCol w="7709451">
                  <a:extLst>
                    <a:ext uri="{9D8B030D-6E8A-4147-A177-3AD203B41FA5}">
                      <a16:colId xmlns:a16="http://schemas.microsoft.com/office/drawing/2014/main" val="3568809713"/>
                    </a:ext>
                  </a:extLst>
                </a:gridCol>
              </a:tblGrid>
              <a:tr h="381030">
                <a:tc>
                  <a:txBody>
                    <a:bodyPr/>
                    <a:lstStyle/>
                    <a:p>
                      <a:r>
                        <a:rPr lang="en-US" sz="2000" b="1" i="0">
                          <a:latin typeface="Helvetica" pitchFamily="2" charset="0"/>
                        </a:rPr>
                        <a:t>#1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Hospitals, Preceptors, and Regional Medical Directors</a:t>
                      </a:r>
                    </a:p>
                  </a:txBody>
                  <a:tcPr>
                    <a:solidFill>
                      <a:srgbClr val="E36436"/>
                    </a:solidFill>
                  </a:tcPr>
                </a:tc>
                <a:extLst>
                  <a:ext uri="{0D108BD9-81ED-4DB2-BD59-A6C34878D82A}">
                    <a16:rowId xmlns:a16="http://schemas.microsoft.com/office/drawing/2014/main" val="1047101734"/>
                  </a:ext>
                </a:extLst>
              </a:tr>
              <a:tr h="854854">
                <a:tc>
                  <a:txBody>
                    <a:bodyPr/>
                    <a:lstStyle/>
                    <a:p>
                      <a:r>
                        <a:rPr lang="en-US" sz="1800" b="1" i="0" dirty="0">
                          <a:solidFill>
                            <a:schemeClr val="bg2">
                              <a:lumMod val="25000"/>
                            </a:schemeClr>
                          </a:solidFill>
                          <a:latin typeface="Helvetica" pitchFamily="2" charset="0"/>
                        </a:rPr>
                        <a:t>Aligned with Strategic</a:t>
                      </a:r>
                    </a:p>
                    <a:p>
                      <a:r>
                        <a:rPr lang="en-US" sz="1800" b="1" i="0" dirty="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1 Goal 1: Recruit, retain, graduate, and empower students to drive sustainable growth</a:t>
                      </a:r>
                    </a:p>
                  </a:txBody>
                  <a:tcPr>
                    <a:solidFill>
                      <a:schemeClr val="bg1"/>
                    </a:solidFill>
                  </a:tcPr>
                </a:tc>
                <a:extLst>
                  <a:ext uri="{0D108BD9-81ED-4DB2-BD59-A6C34878D82A}">
                    <a16:rowId xmlns:a16="http://schemas.microsoft.com/office/drawing/2014/main" val="1953934233"/>
                  </a:ext>
                </a:extLst>
              </a:tr>
              <a:tr h="556890">
                <a:tc>
                  <a:txBody>
                    <a:bodyPr/>
                    <a:lstStyle/>
                    <a:p>
                      <a:r>
                        <a:rPr lang="en-US" sz="1800" b="1" i="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$1,024,969 </a:t>
                      </a:r>
                    </a:p>
                    <a:p>
                      <a:endPar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txBody>
                  <a:tcPr>
                    <a:solidFill>
                      <a:schemeClr val="accent2">
                        <a:lumMod val="40000"/>
                        <a:lumOff val="60000"/>
                      </a:schemeClr>
                    </a:solidFill>
                  </a:tcPr>
                </a:tc>
                <a:extLst>
                  <a:ext uri="{0D108BD9-81ED-4DB2-BD59-A6C34878D82A}">
                    <a16:rowId xmlns:a16="http://schemas.microsoft.com/office/drawing/2014/main" val="3209393977"/>
                  </a:ext>
                </a:extLst>
              </a:tr>
              <a:tr h="458415">
                <a:tc>
                  <a:txBody>
                    <a:bodyPr/>
                    <a:lstStyle/>
                    <a:p>
                      <a:r>
                        <a:rPr lang="en-US" sz="1800" b="1" i="0">
                          <a:solidFill>
                            <a:schemeClr val="bg2">
                              <a:lumMod val="25000"/>
                            </a:schemeClr>
                          </a:solidFill>
                          <a:latin typeface="Helvetica" pitchFamily="2" charset="0"/>
                        </a:rPr>
                        <a:t>Frequency of Need</a:t>
                      </a:r>
                    </a:p>
                  </a:txBody>
                  <a:tcPr>
                    <a:solidFill>
                      <a:schemeClr val="bg1"/>
                    </a:solidFill>
                  </a:tcPr>
                </a:tc>
                <a:tc>
                  <a:txBody>
                    <a:bodyPr/>
                    <a:lstStyle/>
                    <a:p>
                      <a:r>
                        <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a:t>
                      </a:r>
                    </a:p>
                  </a:txBody>
                  <a:tcPr>
                    <a:solidFill>
                      <a:schemeClr val="bg1"/>
                    </a:solidFill>
                  </a:tcPr>
                </a:tc>
                <a:extLst>
                  <a:ext uri="{0D108BD9-81ED-4DB2-BD59-A6C34878D82A}">
                    <a16:rowId xmlns:a16="http://schemas.microsoft.com/office/drawing/2014/main" val="708386040"/>
                  </a:ext>
                </a:extLst>
              </a:tr>
              <a:tr h="2432728">
                <a:tc>
                  <a:txBody>
                    <a:bodyPr/>
                    <a:lstStyle/>
                    <a:p>
                      <a:r>
                        <a:rPr lang="en-US" sz="1800" b="1" i="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Medical education payment for partner hospitals, preceptors and physician leadership (regional medical directors) in rural communities.  </a:t>
                      </a:r>
                    </a:p>
                    <a:p>
                      <a:pPr marL="285750" indent="-285750">
                        <a:buFont typeface="Arial" panose="020B0604020202020204" pitchFamily="34" charset="0"/>
                        <a:buChar cha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Paying preceptors for supervising student doctors in hospitals and clinics is necessary to ensure that our student doctors have sufficient high quality clinical rotations to meet educational and accreditation requirements.</a:t>
                      </a:r>
                    </a:p>
                    <a:p>
                      <a:pPr marL="285750" indent="-285750">
                        <a:buFont typeface="Arial" panose="020B0604020202020204" pitchFamily="34" charset="0"/>
                        <a:buChar char="•"/>
                      </a:pPr>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To meet the mission of serving rural communities, SHSU-COM needs to have physician leadership in those communities to provide on-site teaching and coordination for the student doctors and to recruit additional physicians to teach. COM is increasing the number of core clinical sites from 5 to 7 to meet the increased class size so the costs for regional medical directors will increase. </a:t>
                      </a:r>
                    </a:p>
                  </a:txBody>
                  <a:tcPr>
                    <a:solidFill>
                      <a:schemeClr val="accent2">
                        <a:lumMod val="40000"/>
                        <a:lumOff val="60000"/>
                      </a:schemeClr>
                    </a:solidFill>
                  </a:tcPr>
                </a:tc>
                <a:extLst>
                  <a:ext uri="{0D108BD9-81ED-4DB2-BD59-A6C34878D82A}">
                    <a16:rowId xmlns:a16="http://schemas.microsoft.com/office/drawing/2014/main" val="126973460"/>
                  </a:ext>
                </a:extLst>
              </a:tr>
              <a:tr h="666900">
                <a:tc>
                  <a:txBody>
                    <a:bodyPr/>
                    <a:lstStyle/>
                    <a:p>
                      <a:r>
                        <a:rPr lang="en-US" sz="1800" b="1" i="0">
                          <a:latin typeface="Helvetica" pitchFamily="2" charset="0"/>
                        </a:rPr>
                        <a:t>Risk Statement</a:t>
                      </a:r>
                    </a:p>
                  </a:txBody>
                  <a:tcPr>
                    <a:solidFill>
                      <a:schemeClr val="bg1"/>
                    </a:solidFill>
                  </a:tcPr>
                </a:tc>
                <a:tc>
                  <a:txBody>
                    <a:bodyPr/>
                    <a:lstStyle/>
                    <a:p>
                      <a:r>
                        <a:rPr lang="en-US" sz="1600" b="0" i="0" dirty="0">
                          <a:latin typeface="Helvetica" pitchFamily="2" charset="0"/>
                          <a:ea typeface="Helvetica Neue" panose="02000503000000020004" pitchFamily="2" charset="0"/>
                          <a:cs typeface="Helvetica Neue" panose="02000503000000020004" pitchFamily="2" charset="0"/>
                        </a:rPr>
                        <a:t>Without this funding the COM will have difficulty recruiting additional preceptors and both accreditation and educational quality will be at risk.</a:t>
                      </a:r>
                    </a:p>
                  </a:txBody>
                  <a:tcP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23792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06B1F-72A7-FC8E-020D-D8C77C507DD2}"/>
              </a:ext>
            </a:extLst>
          </p:cNvPr>
          <p:cNvSpPr>
            <a:spLocks noGrp="1"/>
          </p:cNvSpPr>
          <p:nvPr>
            <p:ph type="title"/>
          </p:nvPr>
        </p:nvSpPr>
        <p:spPr>
          <a:xfrm>
            <a:off x="0" y="389202"/>
            <a:ext cx="12059478" cy="1325563"/>
          </a:xfrm>
        </p:spPr>
        <p:txBody>
          <a:bodyPr/>
          <a:lstStyle/>
          <a:p>
            <a:pPr algn="ctr"/>
            <a:r>
              <a:rPr lang="en-US" b="1" dirty="0">
                <a:solidFill>
                  <a:srgbClr val="E36436"/>
                </a:solidFill>
                <a:latin typeface="Helvetica" pitchFamily="2" charset="0"/>
                <a:ea typeface="Helvetica Neue" panose="02000503000000020004" pitchFamily="2" charset="0"/>
                <a:cs typeface="Helvetica Neue" panose="02000503000000020004" pitchFamily="2" charset="0"/>
              </a:rPr>
              <a:t>Supportive Data</a:t>
            </a:r>
            <a:br>
              <a:rPr lang="en-US" b="1" dirty="0">
                <a:solidFill>
                  <a:srgbClr val="E36436"/>
                </a:solidFill>
                <a:latin typeface="Helvetica Neue" panose="02000503000000020004" pitchFamily="2" charset="0"/>
                <a:ea typeface="Helvetica Neue" panose="02000503000000020004" pitchFamily="2" charset="0"/>
                <a:cs typeface="Helvetica Neue" panose="02000503000000020004" pitchFamily="2" charset="0"/>
              </a:rPr>
            </a:br>
            <a:endParaRPr lang="en-US" i="1" dirty="0">
              <a:solidFill>
                <a:srgbClr val="E36436"/>
              </a:solidFill>
              <a:latin typeface="Helvetica Oblique"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9" name="Content Placeholder 2">
            <a:extLst>
              <a:ext uri="{FF2B5EF4-FFF2-40B4-BE49-F238E27FC236}">
                <a16:creationId xmlns:a16="http://schemas.microsoft.com/office/drawing/2014/main" id="{1F427B29-FB5E-7D7B-59BC-8748C9363DE1}"/>
              </a:ext>
            </a:extLst>
          </p:cNvPr>
          <p:cNvSpPr txBox="1">
            <a:spLocks/>
          </p:cNvSpPr>
          <p:nvPr/>
        </p:nvSpPr>
        <p:spPr>
          <a:xfrm>
            <a:off x="731520" y="1825625"/>
            <a:ext cx="10515600" cy="4432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i="1" dirty="0">
                <a:solidFill>
                  <a:srgbClr val="E36436"/>
                </a:solidFill>
                <a:latin typeface="Helvetica" pitchFamily="2" charset="0"/>
                <a:ea typeface="Helvetica Neue" panose="02000503000000020004" pitchFamily="2" charset="0"/>
                <a:cs typeface="Helvetica Neue" panose="02000503000000020004" pitchFamily="2" charset="0"/>
              </a:rPr>
              <a:t>Survey of COM Deans (unpublished) November 2022</a:t>
            </a:r>
          </a:p>
          <a:p>
            <a:pPr marL="0" indent="0" algn="ctr">
              <a:buFont typeface="Arial" panose="020B0604020202020204" pitchFamily="34" charset="0"/>
              <a:buNone/>
            </a:pPr>
            <a:endParaRPr lang="en-US" sz="2400" b="1" i="1">
              <a:solidFill>
                <a:srgbClr val="E36436"/>
              </a:solidFill>
              <a:latin typeface="Helvetica" pitchFamily="2" charset="0"/>
              <a:ea typeface="Helvetica Neue" panose="02000503000000020004" pitchFamily="2" charset="0"/>
              <a:cs typeface="Helvetica Neue" panose="02000503000000020004" pitchFamily="2" charset="0"/>
            </a:endParaRPr>
          </a:p>
          <a:p>
            <a:r>
              <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rPr>
              <a:t>Over </a:t>
            </a:r>
            <a:r>
              <a:rPr lang="en-US" sz="2400" i="1">
                <a:solidFill>
                  <a:schemeClr val="accent1"/>
                </a:solidFill>
                <a:latin typeface="Helvetica Oblique" pitchFamily="2" charset="0"/>
                <a:ea typeface="Helvetica Neue" panose="02000503000000020004" pitchFamily="2" charset="0"/>
                <a:cs typeface="Helvetica Neue" panose="02000503000000020004" pitchFamily="2" charset="0"/>
              </a:rPr>
              <a:t>90</a:t>
            </a:r>
            <a:r>
              <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rPr>
              <a:t>% of Colleges of Osteopathic Medicine pay for preceptors to teach student doctors in their 3</a:t>
            </a:r>
            <a:r>
              <a:rPr lang="en-US" sz="2400" i="1" baseline="30000" dirty="0">
                <a:solidFill>
                  <a:schemeClr val="accent1"/>
                </a:solidFill>
                <a:latin typeface="Helvetica Oblique" pitchFamily="2" charset="0"/>
                <a:ea typeface="Helvetica Neue" panose="02000503000000020004" pitchFamily="2" charset="0"/>
                <a:cs typeface="Helvetica Neue" panose="02000503000000020004" pitchFamily="2" charset="0"/>
              </a:rPr>
              <a:t>rd</a:t>
            </a:r>
            <a:r>
              <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rPr>
              <a:t> and 4</a:t>
            </a:r>
            <a:r>
              <a:rPr lang="en-US" sz="2400" i="1" baseline="30000" dirty="0">
                <a:solidFill>
                  <a:schemeClr val="accent1"/>
                </a:solidFill>
                <a:latin typeface="Helvetica Oblique" pitchFamily="2" charset="0"/>
                <a:ea typeface="Helvetica Neue" panose="02000503000000020004" pitchFamily="2" charset="0"/>
                <a:cs typeface="Helvetica Neue" panose="02000503000000020004" pitchFamily="2" charset="0"/>
              </a:rPr>
              <a:t>th</a:t>
            </a:r>
            <a:r>
              <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rPr>
              <a:t> year clerkship rotations. </a:t>
            </a:r>
            <a:endParaRPr lang="en-US" sz="2400" i="1">
              <a:solidFill>
                <a:schemeClr val="accent1"/>
              </a:solidFill>
              <a:latin typeface="Helvetica Oblique" pitchFamily="2" charset="0"/>
              <a:ea typeface="Helvetica Neue" panose="02000503000000020004" pitchFamily="2" charset="0"/>
              <a:cs typeface="Helvetica Neue" panose="02000503000000020004" pitchFamily="2" charset="0"/>
            </a:endParaRPr>
          </a:p>
          <a:p>
            <a:pPr lvl="1"/>
            <a:r>
              <a:rPr lang="en-US" sz="2000" i="1">
                <a:solidFill>
                  <a:schemeClr val="accent1"/>
                </a:solidFill>
                <a:latin typeface="Helvetica Oblique" pitchFamily="2" charset="0"/>
                <a:ea typeface="Helvetica Neue" panose="02000503000000020004" pitchFamily="2" charset="0"/>
                <a:cs typeface="Helvetica Neue" panose="02000503000000020004" pitchFamily="2" charset="0"/>
              </a:rPr>
              <a:t>Ranges from $500 - $4000 per month </a:t>
            </a:r>
          </a:p>
          <a:p>
            <a:pPr lvl="1"/>
            <a:r>
              <a:rPr lang="en-US" sz="2000" i="1">
                <a:solidFill>
                  <a:schemeClr val="accent1"/>
                </a:solidFill>
                <a:latin typeface="Helvetica Oblique" pitchFamily="2" charset="0"/>
                <a:ea typeface="Helvetica Neue" panose="02000503000000020004" pitchFamily="2" charset="0"/>
                <a:cs typeface="Helvetica Neue" panose="02000503000000020004" pitchFamily="2" charset="0"/>
              </a:rPr>
              <a:t>Average is around $1000 per month.</a:t>
            </a:r>
          </a:p>
          <a:p>
            <a:endPar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endParaRPr>
          </a:p>
          <a:p>
            <a:r>
              <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rPr>
              <a:t>Payment may be made to </a:t>
            </a:r>
            <a:r>
              <a:rPr lang="en-US" sz="2400" i="1">
                <a:solidFill>
                  <a:schemeClr val="accent1"/>
                </a:solidFill>
                <a:latin typeface="Helvetica Oblique" pitchFamily="2" charset="0"/>
                <a:ea typeface="Helvetica Neue" panose="02000503000000020004" pitchFamily="2" charset="0"/>
                <a:cs typeface="Helvetica Neue" panose="02000503000000020004" pitchFamily="2" charset="0"/>
              </a:rPr>
              <a:t>physicians</a:t>
            </a:r>
            <a:r>
              <a:rPr lang="en-US" sz="2400" i="1" dirty="0">
                <a:solidFill>
                  <a:schemeClr val="accent1"/>
                </a:solidFill>
                <a:latin typeface="Helvetica Oblique" pitchFamily="2" charset="0"/>
                <a:ea typeface="Helvetica Neue" panose="02000503000000020004" pitchFamily="2" charset="0"/>
                <a:cs typeface="Helvetica Neue" panose="02000503000000020004" pitchFamily="2" charset="0"/>
              </a:rPr>
              <a:t>, hospital, or medical group</a:t>
            </a:r>
          </a:p>
        </p:txBody>
      </p:sp>
    </p:spTree>
    <p:extLst>
      <p:ext uri="{BB962C8B-B14F-4D97-AF65-F5344CB8AC3E}">
        <p14:creationId xmlns:p14="http://schemas.microsoft.com/office/powerpoint/2010/main" val="143156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130D7A-19A3-7725-6E48-4CAFDD3134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373678" y="6127267"/>
            <a:ext cx="685800" cy="596900"/>
          </a:xfrm>
          <a:prstGeom prst="rect">
            <a:avLst/>
          </a:prstGeom>
        </p:spPr>
      </p:pic>
      <p:sp>
        <p:nvSpPr>
          <p:cNvPr id="8" name="TextBox 7">
            <a:extLst>
              <a:ext uri="{FF2B5EF4-FFF2-40B4-BE49-F238E27FC236}">
                <a16:creationId xmlns:a16="http://schemas.microsoft.com/office/drawing/2014/main" id="{2281B12B-FF45-3A2D-2273-5A366DE2F7A4}"/>
              </a:ext>
            </a:extLst>
          </p:cNvPr>
          <p:cNvSpPr txBox="1"/>
          <p:nvPr/>
        </p:nvSpPr>
        <p:spPr>
          <a:xfrm>
            <a:off x="1053547" y="1371597"/>
            <a:ext cx="2392001" cy="400110"/>
          </a:xfrm>
          <a:prstGeom prst="rect">
            <a:avLst/>
          </a:prstGeom>
          <a:noFill/>
        </p:spPr>
        <p:txBody>
          <a:bodyPr wrap="none" rtlCol="0">
            <a:spAutoFit/>
          </a:bodyPr>
          <a:lstStyle/>
          <a:p>
            <a:r>
              <a:rPr lang="en-US" sz="2000" b="1">
                <a:solidFill>
                  <a:schemeClr val="bg1"/>
                </a:solidFill>
                <a:latin typeface="Helvetica" pitchFamily="2" charset="0"/>
              </a:rPr>
              <a:t>#2 Budget Priority</a:t>
            </a:r>
          </a:p>
        </p:txBody>
      </p:sp>
      <p:sp>
        <p:nvSpPr>
          <p:cNvPr id="9" name="TextBox 8">
            <a:extLst>
              <a:ext uri="{FF2B5EF4-FFF2-40B4-BE49-F238E27FC236}">
                <a16:creationId xmlns:a16="http://schemas.microsoft.com/office/drawing/2014/main" id="{DAF0D539-F745-D6AB-10F3-A0D9081B1D79}"/>
              </a:ext>
            </a:extLst>
          </p:cNvPr>
          <p:cNvSpPr txBox="1"/>
          <p:nvPr/>
        </p:nvSpPr>
        <p:spPr>
          <a:xfrm>
            <a:off x="6095999" y="1371597"/>
            <a:ext cx="2704587" cy="400110"/>
          </a:xfrm>
          <a:prstGeom prst="rect">
            <a:avLst/>
          </a:prstGeom>
          <a:noFill/>
        </p:spPr>
        <p:txBody>
          <a:bodyPr wrap="none" rtlCol="0">
            <a:spAutoFit/>
          </a:bodyPr>
          <a:lstStyle/>
          <a:p>
            <a:r>
              <a:rPr lang="en-US" sz="2000" b="1">
                <a:solidFill>
                  <a:schemeClr val="bg1"/>
                </a:solidFill>
                <a:latin typeface="Helvetica" pitchFamily="2" charset="0"/>
              </a:rPr>
              <a:t>What is the request?</a:t>
            </a:r>
          </a:p>
        </p:txBody>
      </p:sp>
      <p:sp>
        <p:nvSpPr>
          <p:cNvPr id="5" name="Title 1">
            <a:extLst>
              <a:ext uri="{FF2B5EF4-FFF2-40B4-BE49-F238E27FC236}">
                <a16:creationId xmlns:a16="http://schemas.microsoft.com/office/drawing/2014/main" id="{C3A8575A-EB22-1187-5EA3-739E84F867B1}"/>
              </a:ext>
            </a:extLst>
          </p:cNvPr>
          <p:cNvSpPr>
            <a:spLocks noGrp="1"/>
          </p:cNvSpPr>
          <p:nvPr>
            <p:ph type="title"/>
          </p:nvPr>
        </p:nvSpPr>
        <p:spPr>
          <a:xfrm>
            <a:off x="838199" y="139354"/>
            <a:ext cx="10515600" cy="1325563"/>
          </a:xfrm>
        </p:spPr>
        <p:txBody>
          <a:bodyPr/>
          <a:lstStyle/>
          <a:p>
            <a:pPr algn="ctr"/>
            <a:r>
              <a:rPr lang="en-US" b="1">
                <a:solidFill>
                  <a:srgbClr val="E36436"/>
                </a:solidFill>
                <a:latin typeface="Helvetica" pitchFamily="2" charset="0"/>
                <a:ea typeface="Helvetica Neue" panose="02000503000000020004" pitchFamily="2" charset="0"/>
                <a:cs typeface="Helvetica Neue" panose="02000503000000020004" pitchFamily="2" charset="0"/>
              </a:rPr>
              <a:t>Budget Request</a:t>
            </a:r>
          </a:p>
        </p:txBody>
      </p:sp>
      <p:graphicFrame>
        <p:nvGraphicFramePr>
          <p:cNvPr id="10" name="Table 7">
            <a:extLst>
              <a:ext uri="{FF2B5EF4-FFF2-40B4-BE49-F238E27FC236}">
                <a16:creationId xmlns:a16="http://schemas.microsoft.com/office/drawing/2014/main" id="{BC84E82B-8BDC-6A0A-4E07-C35FBDD3D746}"/>
              </a:ext>
            </a:extLst>
          </p:cNvPr>
          <p:cNvGraphicFramePr>
            <a:graphicFrameLocks noGrp="1"/>
          </p:cNvGraphicFramePr>
          <p:nvPr>
            <p:extLst>
              <p:ext uri="{D42A27DB-BD31-4B8C-83A1-F6EECF244321}">
                <p14:modId xmlns:p14="http://schemas.microsoft.com/office/powerpoint/2010/main" val="1850826173"/>
              </p:ext>
            </p:extLst>
          </p:nvPr>
        </p:nvGraphicFramePr>
        <p:xfrm>
          <a:off x="838199" y="1372630"/>
          <a:ext cx="10515600" cy="4484544"/>
        </p:xfrm>
        <a:graphic>
          <a:graphicData uri="http://schemas.openxmlformats.org/drawingml/2006/table">
            <a:tbl>
              <a:tblPr firstRow="1" bandRow="1">
                <a:tableStyleId>{21E4AEA4-8DFA-4A89-87EB-49C32662AFE0}</a:tableStyleId>
              </a:tblPr>
              <a:tblGrid>
                <a:gridCol w="2789584">
                  <a:extLst>
                    <a:ext uri="{9D8B030D-6E8A-4147-A177-3AD203B41FA5}">
                      <a16:colId xmlns:a16="http://schemas.microsoft.com/office/drawing/2014/main" val="1196900940"/>
                    </a:ext>
                  </a:extLst>
                </a:gridCol>
                <a:gridCol w="7726016">
                  <a:extLst>
                    <a:ext uri="{9D8B030D-6E8A-4147-A177-3AD203B41FA5}">
                      <a16:colId xmlns:a16="http://schemas.microsoft.com/office/drawing/2014/main" val="3568809713"/>
                    </a:ext>
                  </a:extLst>
                </a:gridCol>
              </a:tblGrid>
              <a:tr h="406471">
                <a:tc>
                  <a:txBody>
                    <a:bodyPr/>
                    <a:lstStyle/>
                    <a:p>
                      <a:r>
                        <a:rPr lang="en-US" sz="2000" b="1" i="0" dirty="0">
                          <a:latin typeface="Helvetica" pitchFamily="2" charset="0"/>
                        </a:rPr>
                        <a:t>#2 Budget Priority</a:t>
                      </a:r>
                    </a:p>
                  </a:txBody>
                  <a:tcPr>
                    <a:solidFill>
                      <a:srgbClr val="E364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Helvetica" pitchFamily="2" charset="0"/>
                        </a:rPr>
                        <a:t>Student Housing</a:t>
                      </a:r>
                    </a:p>
                  </a:txBody>
                  <a:tcPr>
                    <a:solidFill>
                      <a:srgbClr val="E36436"/>
                    </a:solidFill>
                  </a:tcPr>
                </a:tc>
                <a:extLst>
                  <a:ext uri="{0D108BD9-81ED-4DB2-BD59-A6C34878D82A}">
                    <a16:rowId xmlns:a16="http://schemas.microsoft.com/office/drawing/2014/main" val="1047101734"/>
                  </a:ext>
                </a:extLst>
              </a:tr>
              <a:tr h="741534">
                <a:tc>
                  <a:txBody>
                    <a:bodyPr/>
                    <a:lstStyle/>
                    <a:p>
                      <a:r>
                        <a:rPr lang="en-US" sz="1800" b="1" i="0">
                          <a:solidFill>
                            <a:schemeClr val="bg2">
                              <a:lumMod val="25000"/>
                            </a:schemeClr>
                          </a:solidFill>
                          <a:latin typeface="Helvetica" pitchFamily="2" charset="0"/>
                        </a:rPr>
                        <a:t>Aligned with Strategic</a:t>
                      </a:r>
                    </a:p>
                    <a:p>
                      <a:r>
                        <a:rPr lang="en-US" sz="1800" b="1" i="0">
                          <a:solidFill>
                            <a:schemeClr val="bg2">
                              <a:lumMod val="25000"/>
                            </a:schemeClr>
                          </a:solidFill>
                          <a:latin typeface="Helvetica" pitchFamily="2" charset="0"/>
                        </a:rPr>
                        <a:t>Priority Goal</a:t>
                      </a:r>
                    </a:p>
                  </a:txBody>
                  <a:tcPr>
                    <a:solidFill>
                      <a:schemeClr val="bg1"/>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Strategic Priority 1 Goal 1: Recruit, retain, graduate, and empower students to drive sustainable growth.</a:t>
                      </a:r>
                    </a:p>
                  </a:txBody>
                  <a:tcPr>
                    <a:solidFill>
                      <a:schemeClr val="bg1"/>
                    </a:solidFill>
                  </a:tcPr>
                </a:tc>
                <a:extLst>
                  <a:ext uri="{0D108BD9-81ED-4DB2-BD59-A6C34878D82A}">
                    <a16:rowId xmlns:a16="http://schemas.microsoft.com/office/drawing/2014/main" val="1953934233"/>
                  </a:ext>
                </a:extLst>
              </a:tr>
              <a:tr h="455671">
                <a:tc>
                  <a:txBody>
                    <a:bodyPr/>
                    <a:lstStyle/>
                    <a:p>
                      <a:r>
                        <a:rPr lang="en-US" sz="1800" b="1" i="0">
                          <a:solidFill>
                            <a:schemeClr val="bg2">
                              <a:lumMod val="25000"/>
                            </a:schemeClr>
                          </a:solidFill>
                          <a:latin typeface="Helvetica" pitchFamily="2" charset="0"/>
                        </a:rPr>
                        <a:t>Amount Requested</a:t>
                      </a:r>
                    </a:p>
                  </a:txBody>
                  <a:tcPr>
                    <a:solidFill>
                      <a:schemeClr val="accent2">
                        <a:lumMod val="40000"/>
                        <a:lumOff val="60000"/>
                      </a:schemeClr>
                    </a:solidFill>
                  </a:tcPr>
                </a:tc>
                <a:tc>
                  <a:txBody>
                    <a:bodyPr/>
                    <a:lstStyle/>
                    <a:p>
                      <a:r>
                        <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$174,169 </a:t>
                      </a:r>
                    </a:p>
                    <a:p>
                      <a:endPar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endParaRPr>
                    </a:p>
                  </a:txBody>
                  <a:tcPr>
                    <a:solidFill>
                      <a:schemeClr val="accent2">
                        <a:lumMod val="40000"/>
                        <a:lumOff val="60000"/>
                      </a:schemeClr>
                    </a:solidFill>
                  </a:tcPr>
                </a:tc>
                <a:extLst>
                  <a:ext uri="{0D108BD9-81ED-4DB2-BD59-A6C34878D82A}">
                    <a16:rowId xmlns:a16="http://schemas.microsoft.com/office/drawing/2014/main" val="3209393977"/>
                  </a:ext>
                </a:extLst>
              </a:tr>
              <a:tr h="489757">
                <a:tc>
                  <a:txBody>
                    <a:bodyPr/>
                    <a:lstStyle/>
                    <a:p>
                      <a:r>
                        <a:rPr lang="en-US" sz="1800" b="1" i="0">
                          <a:solidFill>
                            <a:schemeClr val="bg2">
                              <a:lumMod val="25000"/>
                            </a:schemeClr>
                          </a:solidFill>
                          <a:latin typeface="Helvetica" pitchFamily="2" charset="0"/>
                        </a:rPr>
                        <a:t>Frequency of Need</a:t>
                      </a:r>
                    </a:p>
                  </a:txBody>
                  <a:tcPr>
                    <a:solidFill>
                      <a:schemeClr val="bg1"/>
                    </a:solidFill>
                  </a:tcPr>
                </a:tc>
                <a:tc>
                  <a:txBody>
                    <a:bodyPr/>
                    <a:lstStyle/>
                    <a:p>
                      <a:r>
                        <a:rPr lang="en-US" sz="1600" b="0" i="0">
                          <a:solidFill>
                            <a:schemeClr val="bg2">
                              <a:lumMod val="25000"/>
                            </a:schemeClr>
                          </a:solidFill>
                          <a:latin typeface="Helvetica" pitchFamily="2" charset="0"/>
                          <a:ea typeface="Helvetica Neue" panose="02000503000000020004" pitchFamily="2" charset="0"/>
                          <a:cs typeface="Helvetica Neue" panose="02000503000000020004" pitchFamily="2" charset="0"/>
                        </a:rPr>
                        <a:t>Recurring</a:t>
                      </a:r>
                    </a:p>
                  </a:txBody>
                  <a:tcPr>
                    <a:solidFill>
                      <a:schemeClr val="bg1"/>
                    </a:solidFill>
                  </a:tcPr>
                </a:tc>
                <a:extLst>
                  <a:ext uri="{0D108BD9-81ED-4DB2-BD59-A6C34878D82A}">
                    <a16:rowId xmlns:a16="http://schemas.microsoft.com/office/drawing/2014/main" val="708386040"/>
                  </a:ext>
                </a:extLst>
              </a:tr>
              <a:tr h="1121911">
                <a:tc>
                  <a:txBody>
                    <a:bodyPr/>
                    <a:lstStyle/>
                    <a:p>
                      <a:r>
                        <a:rPr lang="en-US" sz="1800" b="1" i="0">
                          <a:solidFill>
                            <a:schemeClr val="bg2">
                              <a:lumMod val="25000"/>
                            </a:schemeClr>
                          </a:solidFill>
                          <a:latin typeface="Helvetica" pitchFamily="2" charset="0"/>
                        </a:rPr>
                        <a:t>Opportunity Statement</a:t>
                      </a:r>
                    </a:p>
                  </a:txBody>
                  <a:tcPr>
                    <a:solidFill>
                      <a:schemeClr val="accent2">
                        <a:lumMod val="40000"/>
                        <a:lumOff val="60000"/>
                      </a:schemeClr>
                    </a:solidFill>
                  </a:tcPr>
                </a:tc>
                <a:tc>
                  <a:txBody>
                    <a:bodyPr/>
                    <a:lstStyle/>
                    <a:p>
                      <a:r>
                        <a:rPr lang="en-US" sz="1600" b="0" i="0" dirty="0">
                          <a:solidFill>
                            <a:schemeClr val="bg2">
                              <a:lumMod val="25000"/>
                            </a:schemeClr>
                          </a:solidFill>
                          <a:latin typeface="Helvetica" pitchFamily="2" charset="0"/>
                          <a:ea typeface="Helvetica Neue" panose="02000503000000020004" pitchFamily="2" charset="0"/>
                          <a:cs typeface="Helvetica Neue" panose="02000503000000020004" pitchFamily="2" charset="0"/>
                        </a:rPr>
                        <a:t>Student Housing - increase in # of students in clinical rotations - Some required clinical specialties are not available in the communities and rural areas the student doctors are assigned to. When necessary, the COM must pay for travel and housing, so they meet these requirements. With an increase in clinical students, the housing costs will increase as well.</a:t>
                      </a:r>
                    </a:p>
                  </a:txBody>
                  <a:tcPr>
                    <a:solidFill>
                      <a:schemeClr val="accent2">
                        <a:lumMod val="40000"/>
                        <a:lumOff val="60000"/>
                      </a:schemeClr>
                    </a:solidFill>
                  </a:tcPr>
                </a:tc>
                <a:extLst>
                  <a:ext uri="{0D108BD9-81ED-4DB2-BD59-A6C34878D82A}">
                    <a16:rowId xmlns:a16="http://schemas.microsoft.com/office/drawing/2014/main" val="126973460"/>
                  </a:ext>
                </a:extLst>
              </a:tr>
              <a:tr h="957022">
                <a:tc>
                  <a:txBody>
                    <a:bodyPr/>
                    <a:lstStyle/>
                    <a:p>
                      <a:r>
                        <a:rPr lang="en-US" sz="1800" b="1" i="0">
                          <a:latin typeface="Helvetica" pitchFamily="2" charset="0"/>
                        </a:rPr>
                        <a:t>Risk Statement</a:t>
                      </a:r>
                    </a:p>
                  </a:txBody>
                  <a:tcPr>
                    <a:solidFill>
                      <a:schemeClr val="bg1"/>
                    </a:solidFill>
                  </a:tcPr>
                </a:tc>
                <a:tc>
                  <a:txBody>
                    <a:bodyPr/>
                    <a:lstStyle/>
                    <a:p>
                      <a:r>
                        <a:rPr lang="en-US" sz="1600" b="0" i="0" dirty="0">
                          <a:latin typeface="Helvetica" pitchFamily="2" charset="0"/>
                          <a:ea typeface="Helvetica Neue" panose="02000503000000020004" pitchFamily="2" charset="0"/>
                          <a:cs typeface="Helvetica Neue" panose="02000503000000020004" pitchFamily="2" charset="0"/>
                        </a:rPr>
                        <a:t>Without this funding, the COM will not be able to meet educational and accreditation requirements.</a:t>
                      </a:r>
                    </a:p>
                  </a:txBody>
                  <a:tcPr>
                    <a:solidFill>
                      <a:schemeClr val="bg1"/>
                    </a:solidFill>
                  </a:tcPr>
                </a:tc>
                <a:extLst>
                  <a:ext uri="{0D108BD9-81ED-4DB2-BD59-A6C34878D82A}">
                    <a16:rowId xmlns:a16="http://schemas.microsoft.com/office/drawing/2014/main" val="3968074787"/>
                  </a:ext>
                </a:extLst>
              </a:tr>
            </a:tbl>
          </a:graphicData>
        </a:graphic>
      </p:graphicFrame>
    </p:spTree>
    <p:extLst>
      <p:ext uri="{BB962C8B-B14F-4D97-AF65-F5344CB8AC3E}">
        <p14:creationId xmlns:p14="http://schemas.microsoft.com/office/powerpoint/2010/main" val="16466499"/>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1569</Words>
  <Application>Microsoft Office PowerPoint</Application>
  <PresentationFormat>Widescreen</PresentationFormat>
  <Paragraphs>180</Paragraphs>
  <Slides>19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Helvetica</vt:lpstr>
      <vt:lpstr>Helvetica Neue</vt:lpstr>
      <vt:lpstr>Helvetica Oblique</vt:lpstr>
      <vt:lpstr>Office Theme 2013 - 2022</vt:lpstr>
      <vt:lpstr>College of Osteopathic Medicine  Division of Academic Affairs</vt:lpstr>
      <vt:lpstr>College of Osteopathic Medicine</vt:lpstr>
      <vt:lpstr>FY 2023 Accomplishments</vt:lpstr>
      <vt:lpstr>FY 2023 Accomplishments</vt:lpstr>
      <vt:lpstr>FY 2023 Accomplishments</vt:lpstr>
      <vt:lpstr>FY 2023 Accomplishments</vt:lpstr>
      <vt:lpstr>Budget Request</vt:lpstr>
      <vt:lpstr>Supportive Data </vt:lpstr>
      <vt:lpstr>Budget Request</vt:lpstr>
      <vt:lpstr>Supportive Data</vt:lpstr>
      <vt:lpstr>Budget Request</vt:lpstr>
      <vt:lpstr>Supportive Data</vt:lpstr>
      <vt:lpstr>Budget Request</vt:lpstr>
      <vt:lpstr>Supportive Data </vt:lpstr>
      <vt:lpstr>Budget Request</vt:lpstr>
      <vt:lpstr>Supportive Data </vt:lpstr>
      <vt:lpstr>Summary of Budget Requests</vt:lpstr>
      <vt:lpstr>Prospective “Big Ideas”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 Division Name</dc:title>
  <dc:creator>Smith, Brianna</dc:creator>
  <cp:lastModifiedBy>Gorbett, Jessica</cp:lastModifiedBy>
  <cp:revision>6</cp:revision>
  <dcterms:created xsi:type="dcterms:W3CDTF">2023-01-09T16:14:47Z</dcterms:created>
  <dcterms:modified xsi:type="dcterms:W3CDTF">2023-03-31T12:13:39Z</dcterms:modified>
</cp:coreProperties>
</file>